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65" r:id="rId15"/>
  </p:sldIdLst>
  <p:sldSz cx="14630400" cy="8229600"/>
  <p:notesSz cx="8229600" cy="14630400"/>
  <p:embeddedFontLst>
    <p:embeddedFont>
      <p:font typeface="MuseoModerno Medium" panose="020B0604020202020204" charset="0"/>
      <p:regular r:id="rId17"/>
    </p:embeddedFont>
    <p:embeddedFont>
      <p:font typeface="Source Sans Pro" panose="020B0503030403020204" pitchFamily="3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086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8A7272"/>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200626" y="308610"/>
            <a:ext cx="3085028" cy="7612380"/>
          </a:xfrm>
          <a:prstGeom prst="rect">
            <a:avLst/>
          </a:prstGeom>
        </p:spPr>
      </p:pic>
      <p:sp>
        <p:nvSpPr>
          <p:cNvPr id="4" name="Text 0"/>
          <p:cNvSpPr/>
          <p:nvPr/>
        </p:nvSpPr>
        <p:spPr>
          <a:xfrm>
            <a:off x="6350437" y="1345049"/>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E23535"/>
                </a:solidFill>
                <a:latin typeface="MuseoModerno Medium" pitchFamily="34" charset="0"/>
                <a:ea typeface="MuseoModerno Medium" pitchFamily="34" charset="-122"/>
                <a:cs typeface="MuseoModerno Medium" pitchFamily="34" charset="-120"/>
              </a:rPr>
              <a:t>Samarasinghe Optical Website Upgrade</a:t>
            </a:r>
            <a:endParaRPr lang="en-US" sz="6700" dirty="0"/>
          </a:p>
        </p:txBody>
      </p:sp>
      <p:sp>
        <p:nvSpPr>
          <p:cNvPr id="5" name="Text 1"/>
          <p:cNvSpPr/>
          <p:nvPr/>
        </p:nvSpPr>
        <p:spPr>
          <a:xfrm>
            <a:off x="6350437" y="4909304"/>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This project outlines the upgrade and enhancement of the existing web application for Samarasinghe Optical to include an online store. The upgraded web application will enable customers to browse products, place orders, and make payments online, facilitating a seamless shopping experience from anywhere in the world.</a:t>
            </a:r>
            <a:endParaRPr lang="en-US" sz="19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BE886-1B25-E189-2E58-8BA99505C762}"/>
              </a:ext>
            </a:extLst>
          </p:cNvPr>
          <p:cNvPicPr>
            <a:picLocks noChangeAspect="1"/>
          </p:cNvPicPr>
          <p:nvPr/>
        </p:nvPicPr>
        <p:blipFill>
          <a:blip r:embed="rId2"/>
          <a:stretch>
            <a:fillRect/>
          </a:stretch>
        </p:blipFill>
        <p:spPr>
          <a:xfrm>
            <a:off x="3859000" y="4689940"/>
            <a:ext cx="6626711" cy="3154244"/>
          </a:xfrm>
          <a:prstGeom prst="rect">
            <a:avLst/>
          </a:prstGeom>
        </p:spPr>
      </p:pic>
      <p:sp>
        <p:nvSpPr>
          <p:cNvPr id="6" name="Text 0">
            <a:extLst>
              <a:ext uri="{FF2B5EF4-FFF2-40B4-BE49-F238E27FC236}">
                <a16:creationId xmlns:a16="http://schemas.microsoft.com/office/drawing/2014/main" id="{89705578-020A-5E37-7BF7-89FE9F114107}"/>
              </a:ext>
            </a:extLst>
          </p:cNvPr>
          <p:cNvSpPr/>
          <p:nvPr/>
        </p:nvSpPr>
        <p:spPr>
          <a:xfrm>
            <a:off x="528372" y="633579"/>
            <a:ext cx="6172200" cy="771525"/>
          </a:xfrm>
          <a:prstGeom prst="rect">
            <a:avLst/>
          </a:prstGeom>
          <a:noFill/>
          <a:ln/>
        </p:spPr>
        <p:txBody>
          <a:bodyPr wrap="none" lIns="0" tIns="0" rIns="0" bIns="0" rtlCol="0" anchor="t"/>
          <a:lstStyle/>
          <a:p>
            <a:pPr marL="0" indent="0">
              <a:lnSpc>
                <a:spcPts val="6050"/>
              </a:lnSpc>
              <a:buNone/>
            </a:pPr>
            <a:r>
              <a:rPr lang="en-US" sz="3600" b="1" dirty="0">
                <a:solidFill>
                  <a:srgbClr val="E23535"/>
                </a:solidFill>
                <a:latin typeface="MuseoModerno Medium" pitchFamily="34" charset="0"/>
                <a:ea typeface="MuseoModerno Medium" pitchFamily="34" charset="-122"/>
                <a:cs typeface="MuseoModerno Medium" pitchFamily="34" charset="-120"/>
              </a:rPr>
              <a:t>Previous</a:t>
            </a:r>
            <a:endParaRPr lang="en-US" sz="4850" b="1" dirty="0"/>
          </a:p>
        </p:txBody>
      </p:sp>
      <p:sp>
        <p:nvSpPr>
          <p:cNvPr id="7" name="Text 0">
            <a:extLst>
              <a:ext uri="{FF2B5EF4-FFF2-40B4-BE49-F238E27FC236}">
                <a16:creationId xmlns:a16="http://schemas.microsoft.com/office/drawing/2014/main" id="{B41C44D1-7C94-6233-670B-F117B1784E26}"/>
              </a:ext>
            </a:extLst>
          </p:cNvPr>
          <p:cNvSpPr/>
          <p:nvPr/>
        </p:nvSpPr>
        <p:spPr>
          <a:xfrm>
            <a:off x="389475" y="4712263"/>
            <a:ext cx="6172200" cy="771525"/>
          </a:xfrm>
          <a:prstGeom prst="rect">
            <a:avLst/>
          </a:prstGeom>
          <a:noFill/>
          <a:ln/>
        </p:spPr>
        <p:txBody>
          <a:bodyPr wrap="none" lIns="0" tIns="0" rIns="0" bIns="0" rtlCol="0" anchor="t"/>
          <a:lstStyle/>
          <a:p>
            <a:pPr marL="0" indent="0">
              <a:lnSpc>
                <a:spcPts val="6050"/>
              </a:lnSpc>
              <a:buNone/>
            </a:pPr>
            <a:r>
              <a:rPr lang="en-US" sz="3600" b="1" dirty="0">
                <a:solidFill>
                  <a:srgbClr val="E23535"/>
                </a:solidFill>
                <a:latin typeface="MuseoModerno Medium" pitchFamily="34" charset="0"/>
                <a:ea typeface="MuseoModerno Medium" pitchFamily="34" charset="-122"/>
                <a:cs typeface="MuseoModerno Medium" pitchFamily="34" charset="-120"/>
              </a:rPr>
              <a:t>Upgraded </a:t>
            </a:r>
            <a:endParaRPr lang="en-US" sz="4850" b="1" dirty="0"/>
          </a:p>
        </p:txBody>
      </p:sp>
      <p:pic>
        <p:nvPicPr>
          <p:cNvPr id="11" name="Picture 10">
            <a:extLst>
              <a:ext uri="{FF2B5EF4-FFF2-40B4-BE49-F238E27FC236}">
                <a16:creationId xmlns:a16="http://schemas.microsoft.com/office/drawing/2014/main" id="{224FAD63-58B0-58FC-BD75-058D1BDBC9B0}"/>
              </a:ext>
            </a:extLst>
          </p:cNvPr>
          <p:cNvPicPr>
            <a:picLocks noChangeAspect="1"/>
          </p:cNvPicPr>
          <p:nvPr/>
        </p:nvPicPr>
        <p:blipFill>
          <a:blip r:embed="rId3"/>
          <a:stretch>
            <a:fillRect/>
          </a:stretch>
        </p:blipFill>
        <p:spPr>
          <a:xfrm>
            <a:off x="3838179" y="633579"/>
            <a:ext cx="8766651" cy="3772815"/>
          </a:xfrm>
          <a:prstGeom prst="rect">
            <a:avLst/>
          </a:prstGeom>
        </p:spPr>
      </p:pic>
    </p:spTree>
    <p:extLst>
      <p:ext uri="{BB962C8B-B14F-4D97-AF65-F5344CB8AC3E}">
        <p14:creationId xmlns:p14="http://schemas.microsoft.com/office/powerpoint/2010/main" val="4055125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A771F2-120F-D649-AB0E-2B4B5ABA74FD}"/>
              </a:ext>
            </a:extLst>
          </p:cNvPr>
          <p:cNvPicPr>
            <a:picLocks noChangeAspect="1"/>
          </p:cNvPicPr>
          <p:nvPr/>
        </p:nvPicPr>
        <p:blipFill>
          <a:blip r:embed="rId2"/>
          <a:stretch>
            <a:fillRect/>
          </a:stretch>
        </p:blipFill>
        <p:spPr>
          <a:xfrm>
            <a:off x="8466150" y="1290457"/>
            <a:ext cx="5701631" cy="6568754"/>
          </a:xfrm>
          <a:prstGeom prst="rect">
            <a:avLst/>
          </a:prstGeom>
        </p:spPr>
      </p:pic>
      <p:pic>
        <p:nvPicPr>
          <p:cNvPr id="7" name="Picture 6">
            <a:extLst>
              <a:ext uri="{FF2B5EF4-FFF2-40B4-BE49-F238E27FC236}">
                <a16:creationId xmlns:a16="http://schemas.microsoft.com/office/drawing/2014/main" id="{2B3D929C-E564-03E3-B23D-7690FD18573A}"/>
              </a:ext>
            </a:extLst>
          </p:cNvPr>
          <p:cNvPicPr>
            <a:picLocks noChangeAspect="1"/>
          </p:cNvPicPr>
          <p:nvPr/>
        </p:nvPicPr>
        <p:blipFill>
          <a:blip r:embed="rId3"/>
          <a:stretch>
            <a:fillRect/>
          </a:stretch>
        </p:blipFill>
        <p:spPr>
          <a:xfrm>
            <a:off x="528372" y="1424421"/>
            <a:ext cx="7476525" cy="3578848"/>
          </a:xfrm>
          <a:prstGeom prst="rect">
            <a:avLst/>
          </a:prstGeom>
        </p:spPr>
      </p:pic>
      <p:sp>
        <p:nvSpPr>
          <p:cNvPr id="8" name="Text 0">
            <a:extLst>
              <a:ext uri="{FF2B5EF4-FFF2-40B4-BE49-F238E27FC236}">
                <a16:creationId xmlns:a16="http://schemas.microsoft.com/office/drawing/2014/main" id="{BE1FF61D-835D-3E38-DB52-19453B45F039}"/>
              </a:ext>
            </a:extLst>
          </p:cNvPr>
          <p:cNvSpPr/>
          <p:nvPr/>
        </p:nvSpPr>
        <p:spPr>
          <a:xfrm>
            <a:off x="609395" y="518932"/>
            <a:ext cx="6172200" cy="771525"/>
          </a:xfrm>
          <a:prstGeom prst="rect">
            <a:avLst/>
          </a:prstGeom>
          <a:noFill/>
          <a:ln/>
        </p:spPr>
        <p:txBody>
          <a:bodyPr wrap="none" lIns="0" tIns="0" rIns="0" bIns="0" rtlCol="0" anchor="t"/>
          <a:lstStyle/>
          <a:p>
            <a:pPr marL="0" indent="0">
              <a:lnSpc>
                <a:spcPts val="6050"/>
              </a:lnSpc>
              <a:buNone/>
            </a:pPr>
            <a:r>
              <a:rPr lang="en-US" sz="3600" b="1" dirty="0">
                <a:solidFill>
                  <a:srgbClr val="E23535"/>
                </a:solidFill>
                <a:latin typeface="MuseoModerno Medium" pitchFamily="34" charset="0"/>
                <a:ea typeface="MuseoModerno Medium" pitchFamily="34" charset="-122"/>
                <a:cs typeface="MuseoModerno Medium" pitchFamily="34" charset="-120"/>
              </a:rPr>
              <a:t>Previous</a:t>
            </a:r>
            <a:endParaRPr lang="en-US" sz="4850" b="1" dirty="0"/>
          </a:p>
        </p:txBody>
      </p:sp>
      <p:sp>
        <p:nvSpPr>
          <p:cNvPr id="9" name="Text 0">
            <a:extLst>
              <a:ext uri="{FF2B5EF4-FFF2-40B4-BE49-F238E27FC236}">
                <a16:creationId xmlns:a16="http://schemas.microsoft.com/office/drawing/2014/main" id="{A44E30FF-B4B1-A580-DD9C-61031F367477}"/>
              </a:ext>
            </a:extLst>
          </p:cNvPr>
          <p:cNvSpPr/>
          <p:nvPr/>
        </p:nvSpPr>
        <p:spPr>
          <a:xfrm>
            <a:off x="8341282" y="518932"/>
            <a:ext cx="6172200" cy="771525"/>
          </a:xfrm>
          <a:prstGeom prst="rect">
            <a:avLst/>
          </a:prstGeom>
          <a:noFill/>
          <a:ln/>
        </p:spPr>
        <p:txBody>
          <a:bodyPr wrap="none" lIns="0" tIns="0" rIns="0" bIns="0" rtlCol="0" anchor="t"/>
          <a:lstStyle/>
          <a:p>
            <a:pPr marL="0" indent="0">
              <a:lnSpc>
                <a:spcPts val="6050"/>
              </a:lnSpc>
              <a:buNone/>
            </a:pPr>
            <a:r>
              <a:rPr lang="en-US" sz="3600" b="1" dirty="0">
                <a:solidFill>
                  <a:srgbClr val="E23535"/>
                </a:solidFill>
                <a:latin typeface="MuseoModerno Medium" pitchFamily="34" charset="0"/>
                <a:ea typeface="MuseoModerno Medium" pitchFamily="34" charset="-122"/>
                <a:cs typeface="MuseoModerno Medium" pitchFamily="34" charset="-120"/>
              </a:rPr>
              <a:t>Upgraded </a:t>
            </a:r>
            <a:endParaRPr lang="en-US" sz="4850" b="1" dirty="0"/>
          </a:p>
        </p:txBody>
      </p:sp>
    </p:spTree>
    <p:extLst>
      <p:ext uri="{BB962C8B-B14F-4D97-AF65-F5344CB8AC3E}">
        <p14:creationId xmlns:p14="http://schemas.microsoft.com/office/powerpoint/2010/main" val="987027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B713-F728-971D-7C9A-0EDD4B800918}"/>
              </a:ext>
            </a:extLst>
          </p:cNvPr>
          <p:cNvPicPr>
            <a:picLocks noChangeAspect="1"/>
          </p:cNvPicPr>
          <p:nvPr/>
        </p:nvPicPr>
        <p:blipFill>
          <a:blip r:embed="rId2"/>
          <a:stretch>
            <a:fillRect/>
          </a:stretch>
        </p:blipFill>
        <p:spPr>
          <a:xfrm>
            <a:off x="4722019" y="1316656"/>
            <a:ext cx="5186361" cy="6655283"/>
          </a:xfrm>
          <a:prstGeom prst="rect">
            <a:avLst/>
          </a:prstGeom>
        </p:spPr>
      </p:pic>
      <p:sp>
        <p:nvSpPr>
          <p:cNvPr id="5" name="Text 0">
            <a:extLst>
              <a:ext uri="{FF2B5EF4-FFF2-40B4-BE49-F238E27FC236}">
                <a16:creationId xmlns:a16="http://schemas.microsoft.com/office/drawing/2014/main" id="{8AF8B825-4341-CB05-5CDF-512F79FF77E3}"/>
              </a:ext>
            </a:extLst>
          </p:cNvPr>
          <p:cNvSpPr/>
          <p:nvPr/>
        </p:nvSpPr>
        <p:spPr>
          <a:xfrm>
            <a:off x="4857304" y="274903"/>
            <a:ext cx="6172200" cy="771525"/>
          </a:xfrm>
          <a:prstGeom prst="rect">
            <a:avLst/>
          </a:prstGeom>
          <a:noFill/>
          <a:ln/>
        </p:spPr>
        <p:txBody>
          <a:bodyPr wrap="none" lIns="0" tIns="0" rIns="0" bIns="0" rtlCol="0" anchor="t"/>
          <a:lstStyle/>
          <a:p>
            <a:pPr marL="0" indent="0">
              <a:lnSpc>
                <a:spcPts val="6050"/>
              </a:lnSpc>
              <a:buNone/>
            </a:pPr>
            <a:r>
              <a:rPr lang="en-US" sz="3600" b="1" dirty="0">
                <a:solidFill>
                  <a:srgbClr val="E23535"/>
                </a:solidFill>
                <a:latin typeface="MuseoModerno Medium" pitchFamily="34" charset="0"/>
                <a:ea typeface="MuseoModerno Medium" pitchFamily="34" charset="-122"/>
                <a:cs typeface="MuseoModerno Medium" pitchFamily="34" charset="-120"/>
              </a:rPr>
              <a:t>Booking Appointment </a:t>
            </a:r>
            <a:endParaRPr lang="en-US" sz="4850" b="1" dirty="0"/>
          </a:p>
        </p:txBody>
      </p:sp>
    </p:spTree>
    <p:extLst>
      <p:ext uri="{BB962C8B-B14F-4D97-AF65-F5344CB8AC3E}">
        <p14:creationId xmlns:p14="http://schemas.microsoft.com/office/powerpoint/2010/main" val="3109253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E329F-4F55-C96A-EF9D-84A59CA9D946}"/>
              </a:ext>
            </a:extLst>
          </p:cNvPr>
          <p:cNvPicPr>
            <a:picLocks noChangeAspect="1"/>
          </p:cNvPicPr>
          <p:nvPr/>
        </p:nvPicPr>
        <p:blipFill>
          <a:blip r:embed="rId2"/>
          <a:srcRect l="6883" t="11451" r="6250" b="11239"/>
          <a:stretch/>
        </p:blipFill>
        <p:spPr>
          <a:xfrm>
            <a:off x="1006997" y="2002420"/>
            <a:ext cx="12709004" cy="4236334"/>
          </a:xfrm>
          <a:prstGeom prst="rect">
            <a:avLst/>
          </a:prstGeom>
        </p:spPr>
      </p:pic>
      <p:sp>
        <p:nvSpPr>
          <p:cNvPr id="5" name="Text 0">
            <a:extLst>
              <a:ext uri="{FF2B5EF4-FFF2-40B4-BE49-F238E27FC236}">
                <a16:creationId xmlns:a16="http://schemas.microsoft.com/office/drawing/2014/main" id="{D5F7E076-5B7B-F90A-3F8F-E9ABA49842C2}"/>
              </a:ext>
            </a:extLst>
          </p:cNvPr>
          <p:cNvSpPr/>
          <p:nvPr/>
        </p:nvSpPr>
        <p:spPr>
          <a:xfrm>
            <a:off x="5007775" y="784189"/>
            <a:ext cx="6172200" cy="771525"/>
          </a:xfrm>
          <a:prstGeom prst="rect">
            <a:avLst/>
          </a:prstGeom>
          <a:noFill/>
          <a:ln/>
        </p:spPr>
        <p:txBody>
          <a:bodyPr wrap="none" lIns="0" tIns="0" rIns="0" bIns="0" rtlCol="0" anchor="t"/>
          <a:lstStyle/>
          <a:p>
            <a:pPr marL="0" indent="0">
              <a:lnSpc>
                <a:spcPts val="6050"/>
              </a:lnSpc>
              <a:buNone/>
            </a:pPr>
            <a:r>
              <a:rPr lang="en-US" sz="3600" b="1" dirty="0">
                <a:solidFill>
                  <a:srgbClr val="E23535"/>
                </a:solidFill>
                <a:latin typeface="MuseoModerno Medium" pitchFamily="34" charset="0"/>
                <a:ea typeface="MuseoModerno Medium" pitchFamily="34" charset="-122"/>
                <a:cs typeface="MuseoModerno Medium" pitchFamily="34" charset="-120"/>
              </a:rPr>
              <a:t>Message with Admins</a:t>
            </a:r>
            <a:endParaRPr lang="en-US" sz="4850" b="1" dirty="0"/>
          </a:p>
        </p:txBody>
      </p:sp>
    </p:spTree>
    <p:extLst>
      <p:ext uri="{BB962C8B-B14F-4D97-AF65-F5344CB8AC3E}">
        <p14:creationId xmlns:p14="http://schemas.microsoft.com/office/powerpoint/2010/main" val="2275842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35874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E23535"/>
                </a:solidFill>
                <a:latin typeface="MuseoModerno Medium" pitchFamily="34" charset="0"/>
                <a:ea typeface="MuseoModerno Medium" pitchFamily="34" charset="-122"/>
                <a:cs typeface="MuseoModerno Medium" pitchFamily="34" charset="-120"/>
              </a:rPr>
              <a:t>Conclusion</a:t>
            </a:r>
            <a:endParaRPr lang="en-US" sz="4850" dirty="0"/>
          </a:p>
        </p:txBody>
      </p:sp>
      <p:sp>
        <p:nvSpPr>
          <p:cNvPr id="4" name="Text 1"/>
          <p:cNvSpPr/>
          <p:nvPr/>
        </p:nvSpPr>
        <p:spPr>
          <a:xfrm>
            <a:off x="864037" y="3500557"/>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The project to upgrade Samarasinghe Optica’s website by implementing an online store is both technically and financially feasible, offering significant benefits for customers as well as the company. It aims to improve customer interaction, expand market, and interact with the business more easily, and effectively. Overall, this upgrade is essential for maintaining a competitive edge in the optical industry in Sri Lanka.</a:t>
            </a:r>
            <a:endParaRPr lang="en-US" sz="19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505"/>
          </a:xfrm>
          <a:prstGeom prst="rect">
            <a:avLst/>
          </a:prstGeom>
        </p:spPr>
      </p:pic>
      <p:sp>
        <p:nvSpPr>
          <p:cNvPr id="3" name="Text 0"/>
          <p:cNvSpPr/>
          <p:nvPr/>
        </p:nvSpPr>
        <p:spPr>
          <a:xfrm>
            <a:off x="6328648" y="661749"/>
            <a:ext cx="6016109" cy="751999"/>
          </a:xfrm>
          <a:prstGeom prst="rect">
            <a:avLst/>
          </a:prstGeom>
          <a:noFill/>
          <a:ln/>
        </p:spPr>
        <p:txBody>
          <a:bodyPr wrap="none" lIns="0" tIns="0" rIns="0" bIns="0" rtlCol="0" anchor="t"/>
          <a:lstStyle/>
          <a:p>
            <a:pPr marL="0" indent="0">
              <a:lnSpc>
                <a:spcPts val="5900"/>
              </a:lnSpc>
              <a:buNone/>
            </a:pPr>
            <a:r>
              <a:rPr lang="en-US" sz="4700" dirty="0">
                <a:solidFill>
                  <a:srgbClr val="E23535"/>
                </a:solidFill>
                <a:latin typeface="MuseoModerno Medium" pitchFamily="34" charset="0"/>
                <a:ea typeface="MuseoModerno Medium" pitchFamily="34" charset="-122"/>
                <a:cs typeface="MuseoModerno Medium" pitchFamily="34" charset="-120"/>
              </a:rPr>
              <a:t>Problem Statement</a:t>
            </a:r>
            <a:endParaRPr lang="en-US" sz="4700" dirty="0"/>
          </a:p>
        </p:txBody>
      </p:sp>
      <p:sp>
        <p:nvSpPr>
          <p:cNvPr id="4" name="Shape 1"/>
          <p:cNvSpPr/>
          <p:nvPr/>
        </p:nvSpPr>
        <p:spPr>
          <a:xfrm>
            <a:off x="6328648" y="1774627"/>
            <a:ext cx="7459504" cy="1771293"/>
          </a:xfrm>
          <a:prstGeom prst="roundRect">
            <a:avLst>
              <a:gd name="adj" fmla="val 2038"/>
            </a:avLst>
          </a:prstGeom>
          <a:solidFill>
            <a:srgbClr val="F3EEE3"/>
          </a:solidFill>
          <a:ln/>
        </p:spPr>
      </p:sp>
      <p:sp>
        <p:nvSpPr>
          <p:cNvPr id="5" name="Text 2"/>
          <p:cNvSpPr/>
          <p:nvPr/>
        </p:nvSpPr>
        <p:spPr>
          <a:xfrm>
            <a:off x="6569273" y="2015252"/>
            <a:ext cx="3577828" cy="375880"/>
          </a:xfrm>
          <a:prstGeom prst="rect">
            <a:avLst/>
          </a:prstGeom>
          <a:noFill/>
          <a:ln/>
        </p:spPr>
        <p:txBody>
          <a:bodyPr wrap="none" lIns="0" tIns="0" rIns="0" bIns="0" rtlCol="0" anchor="t"/>
          <a:lstStyle/>
          <a:p>
            <a:pPr marL="0" indent="0">
              <a:lnSpc>
                <a:spcPts val="2950"/>
              </a:lnSpc>
              <a:buNone/>
            </a:pPr>
            <a:r>
              <a:rPr lang="en-US" sz="2350" dirty="0">
                <a:solidFill>
                  <a:srgbClr val="666666"/>
                </a:solidFill>
                <a:latin typeface="MuseoModerno Medium" pitchFamily="34" charset="0"/>
                <a:ea typeface="MuseoModerno Medium" pitchFamily="34" charset="-122"/>
                <a:cs typeface="MuseoModerno Medium" pitchFamily="34" charset="-120"/>
              </a:rPr>
              <a:t>Shift to Online Shopping</a:t>
            </a:r>
            <a:endParaRPr lang="en-US" sz="2350" dirty="0"/>
          </a:p>
        </p:txBody>
      </p:sp>
      <p:sp>
        <p:nvSpPr>
          <p:cNvPr id="6" name="Text 3"/>
          <p:cNvSpPr/>
          <p:nvPr/>
        </p:nvSpPr>
        <p:spPr>
          <a:xfrm>
            <a:off x="6569273" y="2535436"/>
            <a:ext cx="6978253" cy="769858"/>
          </a:xfrm>
          <a:prstGeom prst="rect">
            <a:avLst/>
          </a:prstGeom>
          <a:noFill/>
          <a:ln/>
        </p:spPr>
        <p:txBody>
          <a:bodyPr wrap="square" lIns="0" tIns="0" rIns="0" bIns="0" rtlCol="0" anchor="t"/>
          <a:lstStyle/>
          <a:p>
            <a:pPr marL="0" indent="0">
              <a:lnSpc>
                <a:spcPts val="3000"/>
              </a:lnSpc>
              <a:buNone/>
            </a:pPr>
            <a:r>
              <a:rPr lang="en-US" sz="1850" dirty="0">
                <a:solidFill>
                  <a:srgbClr val="666666"/>
                </a:solidFill>
                <a:latin typeface="Source Sans Pro" pitchFamily="34" charset="0"/>
                <a:ea typeface="Source Sans Pro" pitchFamily="34" charset="-122"/>
                <a:cs typeface="Source Sans Pro" pitchFamily="34" charset="-120"/>
              </a:rPr>
              <a:t>The pandemic has accelerated the shift towards online shopping, impacting traditional retail businesses.</a:t>
            </a:r>
            <a:endParaRPr lang="en-US" sz="1850" dirty="0"/>
          </a:p>
        </p:txBody>
      </p:sp>
      <p:sp>
        <p:nvSpPr>
          <p:cNvPr id="7" name="Shape 4"/>
          <p:cNvSpPr/>
          <p:nvPr/>
        </p:nvSpPr>
        <p:spPr>
          <a:xfrm>
            <a:off x="6328648" y="3786545"/>
            <a:ext cx="7459504" cy="1771293"/>
          </a:xfrm>
          <a:prstGeom prst="roundRect">
            <a:avLst>
              <a:gd name="adj" fmla="val 2038"/>
            </a:avLst>
          </a:prstGeom>
          <a:solidFill>
            <a:srgbClr val="F3EEE3"/>
          </a:solidFill>
          <a:ln/>
        </p:spPr>
      </p:sp>
      <p:sp>
        <p:nvSpPr>
          <p:cNvPr id="8" name="Text 5"/>
          <p:cNvSpPr/>
          <p:nvPr/>
        </p:nvSpPr>
        <p:spPr>
          <a:xfrm>
            <a:off x="6569273" y="4027170"/>
            <a:ext cx="3772972" cy="375880"/>
          </a:xfrm>
          <a:prstGeom prst="rect">
            <a:avLst/>
          </a:prstGeom>
          <a:noFill/>
          <a:ln/>
        </p:spPr>
        <p:txBody>
          <a:bodyPr wrap="none" lIns="0" tIns="0" rIns="0" bIns="0" rtlCol="0" anchor="t"/>
          <a:lstStyle/>
          <a:p>
            <a:pPr marL="0" indent="0">
              <a:lnSpc>
                <a:spcPts val="2950"/>
              </a:lnSpc>
              <a:buNone/>
            </a:pPr>
            <a:r>
              <a:rPr lang="en-US" sz="2350" dirty="0">
                <a:solidFill>
                  <a:srgbClr val="666666"/>
                </a:solidFill>
                <a:latin typeface="MuseoModerno Medium" pitchFamily="34" charset="0"/>
                <a:ea typeface="MuseoModerno Medium" pitchFamily="34" charset="-122"/>
                <a:cs typeface="MuseoModerno Medium" pitchFamily="34" charset="-120"/>
              </a:rPr>
              <a:t>Challenges for Businesses</a:t>
            </a:r>
            <a:endParaRPr lang="en-US" sz="2350" dirty="0"/>
          </a:p>
        </p:txBody>
      </p:sp>
      <p:sp>
        <p:nvSpPr>
          <p:cNvPr id="9" name="Text 6"/>
          <p:cNvSpPr/>
          <p:nvPr/>
        </p:nvSpPr>
        <p:spPr>
          <a:xfrm>
            <a:off x="6569273" y="4547354"/>
            <a:ext cx="6978253" cy="769858"/>
          </a:xfrm>
          <a:prstGeom prst="rect">
            <a:avLst/>
          </a:prstGeom>
          <a:noFill/>
          <a:ln/>
        </p:spPr>
        <p:txBody>
          <a:bodyPr wrap="square" lIns="0" tIns="0" rIns="0" bIns="0" rtlCol="0" anchor="t"/>
          <a:lstStyle/>
          <a:p>
            <a:pPr marL="0" indent="0">
              <a:lnSpc>
                <a:spcPts val="3000"/>
              </a:lnSpc>
              <a:buNone/>
            </a:pPr>
            <a:r>
              <a:rPr lang="en-US" sz="1850" dirty="0">
                <a:solidFill>
                  <a:srgbClr val="666666"/>
                </a:solidFill>
                <a:latin typeface="Source Sans Pro" pitchFamily="34" charset="0"/>
                <a:ea typeface="Source Sans Pro" pitchFamily="34" charset="-122"/>
                <a:cs typeface="Source Sans Pro" pitchFamily="34" charset="-120"/>
              </a:rPr>
              <a:t>Businesses without online presence face challenges like reduced foot traffic, decreased sales, and limited customer engagement.</a:t>
            </a:r>
            <a:endParaRPr lang="en-US" sz="1850" dirty="0"/>
          </a:p>
        </p:txBody>
      </p:sp>
      <p:sp>
        <p:nvSpPr>
          <p:cNvPr id="10" name="Shape 7"/>
          <p:cNvSpPr/>
          <p:nvPr/>
        </p:nvSpPr>
        <p:spPr>
          <a:xfrm>
            <a:off x="6328648" y="5798463"/>
            <a:ext cx="7459504" cy="1771293"/>
          </a:xfrm>
          <a:prstGeom prst="roundRect">
            <a:avLst>
              <a:gd name="adj" fmla="val 2038"/>
            </a:avLst>
          </a:prstGeom>
          <a:solidFill>
            <a:srgbClr val="F3EEE3"/>
          </a:solidFill>
          <a:ln/>
        </p:spPr>
      </p:sp>
      <p:sp>
        <p:nvSpPr>
          <p:cNvPr id="11" name="Text 8"/>
          <p:cNvSpPr/>
          <p:nvPr/>
        </p:nvSpPr>
        <p:spPr>
          <a:xfrm>
            <a:off x="6569273" y="6039088"/>
            <a:ext cx="3007995" cy="375880"/>
          </a:xfrm>
          <a:prstGeom prst="rect">
            <a:avLst/>
          </a:prstGeom>
          <a:noFill/>
          <a:ln/>
        </p:spPr>
        <p:txBody>
          <a:bodyPr wrap="none" lIns="0" tIns="0" rIns="0" bIns="0" rtlCol="0" anchor="t"/>
          <a:lstStyle/>
          <a:p>
            <a:pPr marL="0" indent="0">
              <a:lnSpc>
                <a:spcPts val="2950"/>
              </a:lnSpc>
              <a:buNone/>
            </a:pPr>
            <a:r>
              <a:rPr lang="en-US" sz="2350" dirty="0">
                <a:solidFill>
                  <a:srgbClr val="666666"/>
                </a:solidFill>
                <a:latin typeface="MuseoModerno Medium" pitchFamily="34" charset="0"/>
                <a:ea typeface="MuseoModerno Medium" pitchFamily="34" charset="-122"/>
                <a:cs typeface="MuseoModerno Medium" pitchFamily="34" charset="-120"/>
              </a:rPr>
              <a:t>Proposed Solution</a:t>
            </a:r>
            <a:endParaRPr lang="en-US" sz="2350" dirty="0"/>
          </a:p>
        </p:txBody>
      </p:sp>
      <p:sp>
        <p:nvSpPr>
          <p:cNvPr id="12" name="Text 9"/>
          <p:cNvSpPr/>
          <p:nvPr/>
        </p:nvSpPr>
        <p:spPr>
          <a:xfrm>
            <a:off x="6569273" y="6559272"/>
            <a:ext cx="6978253" cy="769858"/>
          </a:xfrm>
          <a:prstGeom prst="rect">
            <a:avLst/>
          </a:prstGeom>
          <a:noFill/>
          <a:ln/>
        </p:spPr>
        <p:txBody>
          <a:bodyPr wrap="square" lIns="0" tIns="0" rIns="0" bIns="0" rtlCol="0" anchor="t"/>
          <a:lstStyle/>
          <a:p>
            <a:pPr marL="0" indent="0">
              <a:lnSpc>
                <a:spcPts val="3000"/>
              </a:lnSpc>
              <a:buNone/>
            </a:pPr>
            <a:r>
              <a:rPr lang="en-US" sz="1850" dirty="0">
                <a:solidFill>
                  <a:srgbClr val="666666"/>
                </a:solidFill>
                <a:latin typeface="Source Sans Pro" pitchFamily="34" charset="0"/>
                <a:ea typeface="Source Sans Pro" pitchFamily="34" charset="-122"/>
                <a:cs typeface="Source Sans Pro" pitchFamily="34" charset="-120"/>
              </a:rPr>
              <a:t>Upgrading Samarasinghe Optical's website with an integrated e-commerce solution will address these challenges.</a:t>
            </a:r>
            <a:endParaRPr lang="en-US" sz="18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999530"/>
            <a:ext cx="6172200" cy="771525"/>
          </a:xfrm>
          <a:prstGeom prst="rect">
            <a:avLst/>
          </a:prstGeom>
          <a:noFill/>
          <a:ln/>
        </p:spPr>
        <p:txBody>
          <a:bodyPr wrap="none" lIns="0" tIns="0" rIns="0" bIns="0" rtlCol="0" anchor="t"/>
          <a:lstStyle/>
          <a:p>
            <a:pPr marL="0" indent="0">
              <a:lnSpc>
                <a:spcPts val="6050"/>
              </a:lnSpc>
              <a:buNone/>
            </a:pPr>
            <a:r>
              <a:rPr lang="en-US" sz="4850" dirty="0">
                <a:solidFill>
                  <a:srgbClr val="E23535"/>
                </a:solidFill>
                <a:latin typeface="MuseoModerno Medium" pitchFamily="34" charset="0"/>
                <a:ea typeface="MuseoModerno Medium" pitchFamily="34" charset="-122"/>
                <a:cs typeface="MuseoModerno Medium" pitchFamily="34" charset="-120"/>
              </a:rPr>
              <a:t>Literature Review</a:t>
            </a:r>
            <a:endParaRPr lang="en-US" sz="4850" dirty="0"/>
          </a:p>
        </p:txBody>
      </p:sp>
      <p:sp>
        <p:nvSpPr>
          <p:cNvPr id="3" name="Text 1"/>
          <p:cNvSpPr/>
          <p:nvPr/>
        </p:nvSpPr>
        <p:spPr>
          <a:xfrm>
            <a:off x="864037" y="2388156"/>
            <a:ext cx="3554968" cy="385763"/>
          </a:xfrm>
          <a:prstGeom prst="rect">
            <a:avLst/>
          </a:prstGeom>
          <a:noFill/>
          <a:ln/>
        </p:spPr>
        <p:txBody>
          <a:bodyPr wrap="none" lIns="0" tIns="0" rIns="0" bIns="0" rtlCol="0" anchor="t"/>
          <a:lstStyle/>
          <a:p>
            <a:pPr marL="0" indent="0">
              <a:lnSpc>
                <a:spcPts val="3000"/>
              </a:lnSpc>
              <a:buNone/>
            </a:pPr>
            <a:r>
              <a:rPr lang="en-US" sz="2400" dirty="0">
                <a:solidFill>
                  <a:srgbClr val="E23535"/>
                </a:solidFill>
                <a:latin typeface="MuseoModerno Medium" pitchFamily="34" charset="0"/>
                <a:ea typeface="MuseoModerno Medium" pitchFamily="34" charset="-122"/>
                <a:cs typeface="MuseoModerno Medium" pitchFamily="34" charset="-120"/>
              </a:rPr>
              <a:t>Vision Care Online Store</a:t>
            </a:r>
            <a:endParaRPr lang="en-US" sz="2400" dirty="0"/>
          </a:p>
        </p:txBody>
      </p:sp>
      <p:sp>
        <p:nvSpPr>
          <p:cNvPr id="4" name="Text 2"/>
          <p:cNvSpPr/>
          <p:nvPr/>
        </p:nvSpPr>
        <p:spPr>
          <a:xfrm>
            <a:off x="864037" y="3020735"/>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Offers customers the convenience of browsing and purchasing eyewear products directly through their website.</a:t>
            </a:r>
            <a:endParaRPr lang="en-US" sz="1900" dirty="0"/>
          </a:p>
        </p:txBody>
      </p:sp>
      <p:sp>
        <p:nvSpPr>
          <p:cNvPr id="5" name="Text 3"/>
          <p:cNvSpPr/>
          <p:nvPr/>
        </p:nvSpPr>
        <p:spPr>
          <a:xfrm>
            <a:off x="1258967" y="442805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User-friendly product browsing and search functionality</a:t>
            </a:r>
            <a:endParaRPr lang="en-US" sz="1900" dirty="0"/>
          </a:p>
        </p:txBody>
      </p:sp>
      <p:sp>
        <p:nvSpPr>
          <p:cNvPr id="6" name="Text 4"/>
          <p:cNvSpPr/>
          <p:nvPr/>
        </p:nvSpPr>
        <p:spPr>
          <a:xfrm>
            <a:off x="1258967" y="490942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Secure online payments</a:t>
            </a:r>
            <a:endParaRPr lang="en-US" sz="1900" dirty="0"/>
          </a:p>
        </p:txBody>
      </p:sp>
      <p:sp>
        <p:nvSpPr>
          <p:cNvPr id="7" name="Text 5"/>
          <p:cNvSpPr/>
          <p:nvPr/>
        </p:nvSpPr>
        <p:spPr>
          <a:xfrm>
            <a:off x="1258967" y="539079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Product filtering by categories</a:t>
            </a:r>
            <a:endParaRPr lang="en-US" sz="1900" dirty="0"/>
          </a:p>
        </p:txBody>
      </p:sp>
      <p:sp>
        <p:nvSpPr>
          <p:cNvPr id="8" name="Text 6"/>
          <p:cNvSpPr/>
          <p:nvPr/>
        </p:nvSpPr>
        <p:spPr>
          <a:xfrm>
            <a:off x="1258967" y="587216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Customer account management</a:t>
            </a:r>
            <a:endParaRPr lang="en-US" sz="1900" dirty="0"/>
          </a:p>
        </p:txBody>
      </p:sp>
      <p:sp>
        <p:nvSpPr>
          <p:cNvPr id="9" name="Text 7"/>
          <p:cNvSpPr/>
          <p:nvPr/>
        </p:nvSpPr>
        <p:spPr>
          <a:xfrm>
            <a:off x="1258967" y="6353532"/>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Mobile responsiveness</a:t>
            </a:r>
            <a:endParaRPr lang="en-US" sz="1900" dirty="0"/>
          </a:p>
        </p:txBody>
      </p:sp>
      <p:sp>
        <p:nvSpPr>
          <p:cNvPr id="10" name="Text 8"/>
          <p:cNvSpPr/>
          <p:nvPr/>
        </p:nvSpPr>
        <p:spPr>
          <a:xfrm>
            <a:off x="7623929" y="2388156"/>
            <a:ext cx="4036100" cy="385763"/>
          </a:xfrm>
          <a:prstGeom prst="rect">
            <a:avLst/>
          </a:prstGeom>
          <a:noFill/>
          <a:ln/>
        </p:spPr>
        <p:txBody>
          <a:bodyPr wrap="none" lIns="0" tIns="0" rIns="0" bIns="0" rtlCol="0" anchor="t"/>
          <a:lstStyle/>
          <a:p>
            <a:pPr marL="0" indent="0">
              <a:lnSpc>
                <a:spcPts val="3000"/>
              </a:lnSpc>
              <a:buNone/>
            </a:pPr>
            <a:r>
              <a:rPr lang="en-US" sz="2400" dirty="0">
                <a:solidFill>
                  <a:srgbClr val="E23535"/>
                </a:solidFill>
                <a:latin typeface="MuseoModerno Medium" pitchFamily="34" charset="0"/>
                <a:ea typeface="MuseoModerno Medium" pitchFamily="34" charset="-122"/>
                <a:cs typeface="MuseoModerno Medium" pitchFamily="34" charset="-120"/>
              </a:rPr>
              <a:t>Wickramarachchi Opticians</a:t>
            </a:r>
            <a:endParaRPr lang="en-US" sz="2400" dirty="0"/>
          </a:p>
        </p:txBody>
      </p:sp>
      <p:sp>
        <p:nvSpPr>
          <p:cNvPr id="11" name="Text 9"/>
          <p:cNvSpPr/>
          <p:nvPr/>
        </p:nvSpPr>
        <p:spPr>
          <a:xfrm>
            <a:off x="7623929" y="3020735"/>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Provides a comprehensive platform for customers to purchase optical products, such as eyeglasses, sunglasses, hearing aids, and contact lenses.</a:t>
            </a:r>
            <a:endParaRPr lang="en-US" sz="1900" dirty="0"/>
          </a:p>
        </p:txBody>
      </p:sp>
      <p:sp>
        <p:nvSpPr>
          <p:cNvPr id="12" name="Text 10"/>
          <p:cNvSpPr/>
          <p:nvPr/>
        </p:nvSpPr>
        <p:spPr>
          <a:xfrm>
            <a:off x="8018859" y="442805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Intuitive product catalog and search functionality</a:t>
            </a:r>
            <a:endParaRPr lang="en-US" sz="1900" dirty="0"/>
          </a:p>
        </p:txBody>
      </p:sp>
      <p:sp>
        <p:nvSpPr>
          <p:cNvPr id="13" name="Text 11"/>
          <p:cNvSpPr/>
          <p:nvPr/>
        </p:nvSpPr>
        <p:spPr>
          <a:xfrm>
            <a:off x="8018859" y="490942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Secure online payments</a:t>
            </a:r>
            <a:endParaRPr lang="en-US" sz="1900" dirty="0"/>
          </a:p>
        </p:txBody>
      </p:sp>
      <p:sp>
        <p:nvSpPr>
          <p:cNvPr id="14" name="Text 12"/>
          <p:cNvSpPr/>
          <p:nvPr/>
        </p:nvSpPr>
        <p:spPr>
          <a:xfrm>
            <a:off x="8018859" y="5390793"/>
            <a:ext cx="575512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Product categories including eyeglasses, sunglasses, contact lenses, and hearing aids</a:t>
            </a:r>
            <a:endParaRPr lang="en-US" sz="1900" dirty="0"/>
          </a:p>
        </p:txBody>
      </p:sp>
      <p:sp>
        <p:nvSpPr>
          <p:cNvPr id="15" name="Text 13"/>
          <p:cNvSpPr/>
          <p:nvPr/>
        </p:nvSpPr>
        <p:spPr>
          <a:xfrm>
            <a:off x="8018859" y="6267212"/>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Order customization and prescription upload options</a:t>
            </a:r>
            <a:endParaRPr lang="en-US" sz="1900" dirty="0"/>
          </a:p>
        </p:txBody>
      </p:sp>
      <p:sp>
        <p:nvSpPr>
          <p:cNvPr id="16" name="Text 14"/>
          <p:cNvSpPr/>
          <p:nvPr/>
        </p:nvSpPr>
        <p:spPr>
          <a:xfrm>
            <a:off x="8018859" y="6748582"/>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666666"/>
                </a:solidFill>
                <a:latin typeface="Source Sans Pro" pitchFamily="34" charset="0"/>
                <a:ea typeface="Source Sans Pro" pitchFamily="34" charset="-122"/>
                <a:cs typeface="Source Sans Pro" pitchFamily="34" charset="-120"/>
              </a:rPr>
              <a:t>Mobile-friendly design</a:t>
            </a:r>
            <a:endParaRPr lang="en-US" sz="19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2598"/>
          </a:xfrm>
          <a:prstGeom prst="rect">
            <a:avLst/>
          </a:prstGeom>
        </p:spPr>
      </p:pic>
      <p:sp>
        <p:nvSpPr>
          <p:cNvPr id="3" name="Text 0"/>
          <p:cNvSpPr/>
          <p:nvPr/>
        </p:nvSpPr>
        <p:spPr>
          <a:xfrm>
            <a:off x="753904" y="3285887"/>
            <a:ext cx="5385316" cy="673060"/>
          </a:xfrm>
          <a:prstGeom prst="rect">
            <a:avLst/>
          </a:prstGeom>
          <a:noFill/>
          <a:ln/>
        </p:spPr>
        <p:txBody>
          <a:bodyPr wrap="none" lIns="0" tIns="0" rIns="0" bIns="0" rtlCol="0" anchor="t"/>
          <a:lstStyle/>
          <a:p>
            <a:pPr marL="0" indent="0">
              <a:lnSpc>
                <a:spcPts val="5300"/>
              </a:lnSpc>
              <a:buNone/>
            </a:pPr>
            <a:r>
              <a:rPr lang="en-US" sz="4200" dirty="0">
                <a:solidFill>
                  <a:srgbClr val="E23535"/>
                </a:solidFill>
                <a:latin typeface="MuseoModerno Medium" pitchFamily="34" charset="0"/>
                <a:ea typeface="MuseoModerno Medium" pitchFamily="34" charset="-122"/>
                <a:cs typeface="MuseoModerno Medium" pitchFamily="34" charset="-120"/>
              </a:rPr>
              <a:t>Project Objectives</a:t>
            </a:r>
            <a:endParaRPr lang="en-US" sz="4200" dirty="0"/>
          </a:p>
        </p:txBody>
      </p:sp>
      <p:sp>
        <p:nvSpPr>
          <p:cNvPr id="4" name="Shape 1"/>
          <p:cNvSpPr/>
          <p:nvPr/>
        </p:nvSpPr>
        <p:spPr>
          <a:xfrm>
            <a:off x="753904" y="4524256"/>
            <a:ext cx="484584" cy="484584"/>
          </a:xfrm>
          <a:prstGeom prst="roundRect">
            <a:avLst>
              <a:gd name="adj" fmla="val 6668"/>
            </a:avLst>
          </a:prstGeom>
          <a:solidFill>
            <a:srgbClr val="F3EEE3"/>
          </a:solidFill>
          <a:ln/>
        </p:spPr>
      </p:sp>
      <p:sp>
        <p:nvSpPr>
          <p:cNvPr id="5" name="Text 2"/>
          <p:cNvSpPr/>
          <p:nvPr/>
        </p:nvSpPr>
        <p:spPr>
          <a:xfrm>
            <a:off x="920353" y="4604980"/>
            <a:ext cx="151567" cy="323136"/>
          </a:xfrm>
          <a:prstGeom prst="rect">
            <a:avLst/>
          </a:prstGeom>
          <a:noFill/>
          <a:ln/>
        </p:spPr>
        <p:txBody>
          <a:bodyPr wrap="none" lIns="0" tIns="0" rIns="0" bIns="0" rtlCol="0" anchor="t"/>
          <a:lstStyle/>
          <a:p>
            <a:pPr marL="0" indent="0" algn="ctr">
              <a:lnSpc>
                <a:spcPts val="2500"/>
              </a:lnSpc>
              <a:buNone/>
            </a:pPr>
            <a:r>
              <a:rPr lang="en-US" sz="2500" dirty="0">
                <a:solidFill>
                  <a:srgbClr val="666666"/>
                </a:solidFill>
                <a:latin typeface="MuseoModerno Medium" pitchFamily="34" charset="0"/>
                <a:ea typeface="MuseoModerno Medium" pitchFamily="34" charset="-122"/>
                <a:cs typeface="MuseoModerno Medium" pitchFamily="34" charset="-120"/>
              </a:rPr>
              <a:t>1</a:t>
            </a:r>
            <a:endParaRPr lang="en-US" sz="2500" dirty="0"/>
          </a:p>
        </p:txBody>
      </p:sp>
      <p:sp>
        <p:nvSpPr>
          <p:cNvPr id="6" name="Text 3"/>
          <p:cNvSpPr/>
          <p:nvPr/>
        </p:nvSpPr>
        <p:spPr>
          <a:xfrm>
            <a:off x="1453872" y="4524256"/>
            <a:ext cx="2973705" cy="336590"/>
          </a:xfrm>
          <a:prstGeom prst="rect">
            <a:avLst/>
          </a:prstGeom>
          <a:noFill/>
          <a:ln/>
        </p:spPr>
        <p:txBody>
          <a:bodyPr wrap="none" lIns="0" tIns="0" rIns="0" bIns="0" rtlCol="0" anchor="t"/>
          <a:lstStyle/>
          <a:p>
            <a:pPr marL="0" indent="0">
              <a:lnSpc>
                <a:spcPts val="2650"/>
              </a:lnSpc>
              <a:buNone/>
            </a:pPr>
            <a:r>
              <a:rPr lang="en-US" sz="2100" dirty="0">
                <a:solidFill>
                  <a:srgbClr val="666666"/>
                </a:solidFill>
                <a:latin typeface="MuseoModerno Medium" pitchFamily="34" charset="0"/>
                <a:ea typeface="MuseoModerno Medium" pitchFamily="34" charset="-122"/>
                <a:cs typeface="MuseoModerno Medium" pitchFamily="34" charset="-120"/>
              </a:rPr>
              <a:t>User-Friendly Interface</a:t>
            </a:r>
            <a:endParaRPr lang="en-US" sz="2100" dirty="0"/>
          </a:p>
        </p:txBody>
      </p:sp>
      <p:sp>
        <p:nvSpPr>
          <p:cNvPr id="7" name="Text 4"/>
          <p:cNvSpPr/>
          <p:nvPr/>
        </p:nvSpPr>
        <p:spPr>
          <a:xfrm>
            <a:off x="1453872" y="4990028"/>
            <a:ext cx="5753695" cy="344567"/>
          </a:xfrm>
          <a:prstGeom prst="rect">
            <a:avLst/>
          </a:prstGeom>
          <a:noFill/>
          <a:ln/>
        </p:spPr>
        <p:txBody>
          <a:bodyPr wrap="none" lIns="0" tIns="0" rIns="0" bIns="0" rtlCol="0" anchor="t"/>
          <a:lstStyle/>
          <a:p>
            <a:pPr marL="0" indent="0">
              <a:lnSpc>
                <a:spcPts val="2700"/>
              </a:lnSpc>
              <a:buNone/>
            </a:pPr>
            <a:r>
              <a:rPr lang="en-US" sz="1650" dirty="0">
                <a:solidFill>
                  <a:srgbClr val="666666"/>
                </a:solidFill>
                <a:latin typeface="Source Sans Pro" pitchFamily="34" charset="0"/>
                <a:ea typeface="Source Sans Pro" pitchFamily="34" charset="-122"/>
                <a:cs typeface="Source Sans Pro" pitchFamily="34" charset="-120"/>
              </a:rPr>
              <a:t>Design and develop a user-friendly interface for the online store.</a:t>
            </a:r>
            <a:endParaRPr lang="en-US" sz="1650" dirty="0"/>
          </a:p>
        </p:txBody>
      </p:sp>
      <p:sp>
        <p:nvSpPr>
          <p:cNvPr id="8" name="Shape 5"/>
          <p:cNvSpPr/>
          <p:nvPr/>
        </p:nvSpPr>
        <p:spPr>
          <a:xfrm>
            <a:off x="7422952" y="4524256"/>
            <a:ext cx="484584" cy="484584"/>
          </a:xfrm>
          <a:prstGeom prst="roundRect">
            <a:avLst>
              <a:gd name="adj" fmla="val 6668"/>
            </a:avLst>
          </a:prstGeom>
          <a:solidFill>
            <a:srgbClr val="F3EEE3"/>
          </a:solidFill>
          <a:ln/>
        </p:spPr>
      </p:sp>
      <p:sp>
        <p:nvSpPr>
          <p:cNvPr id="9" name="Text 6"/>
          <p:cNvSpPr/>
          <p:nvPr/>
        </p:nvSpPr>
        <p:spPr>
          <a:xfrm>
            <a:off x="7575352" y="4604980"/>
            <a:ext cx="179665" cy="323136"/>
          </a:xfrm>
          <a:prstGeom prst="rect">
            <a:avLst/>
          </a:prstGeom>
          <a:noFill/>
          <a:ln/>
        </p:spPr>
        <p:txBody>
          <a:bodyPr wrap="none" lIns="0" tIns="0" rIns="0" bIns="0" rtlCol="0" anchor="t"/>
          <a:lstStyle/>
          <a:p>
            <a:pPr marL="0" indent="0" algn="ctr">
              <a:lnSpc>
                <a:spcPts val="2500"/>
              </a:lnSpc>
              <a:buNone/>
            </a:pPr>
            <a:r>
              <a:rPr lang="en-US" sz="2500" dirty="0">
                <a:solidFill>
                  <a:srgbClr val="666666"/>
                </a:solidFill>
                <a:latin typeface="MuseoModerno Medium" pitchFamily="34" charset="0"/>
                <a:ea typeface="MuseoModerno Medium" pitchFamily="34" charset="-122"/>
                <a:cs typeface="MuseoModerno Medium" pitchFamily="34" charset="-120"/>
              </a:rPr>
              <a:t>2</a:t>
            </a:r>
            <a:endParaRPr lang="en-US" sz="2500" dirty="0"/>
          </a:p>
        </p:txBody>
      </p:sp>
      <p:sp>
        <p:nvSpPr>
          <p:cNvPr id="10" name="Text 7"/>
          <p:cNvSpPr/>
          <p:nvPr/>
        </p:nvSpPr>
        <p:spPr>
          <a:xfrm>
            <a:off x="8122920" y="4524256"/>
            <a:ext cx="3207068" cy="336590"/>
          </a:xfrm>
          <a:prstGeom prst="rect">
            <a:avLst/>
          </a:prstGeom>
          <a:noFill/>
          <a:ln/>
        </p:spPr>
        <p:txBody>
          <a:bodyPr wrap="none" lIns="0" tIns="0" rIns="0" bIns="0" rtlCol="0" anchor="t"/>
          <a:lstStyle/>
          <a:p>
            <a:pPr marL="0" indent="0">
              <a:lnSpc>
                <a:spcPts val="2650"/>
              </a:lnSpc>
              <a:buNone/>
            </a:pPr>
            <a:r>
              <a:rPr lang="en-US" sz="2100" dirty="0">
                <a:solidFill>
                  <a:srgbClr val="666666"/>
                </a:solidFill>
                <a:latin typeface="MuseoModerno Medium" pitchFamily="34" charset="0"/>
                <a:ea typeface="MuseoModerno Medium" pitchFamily="34" charset="-122"/>
                <a:cs typeface="MuseoModerno Medium" pitchFamily="34" charset="-120"/>
              </a:rPr>
              <a:t>Effective Communication</a:t>
            </a:r>
            <a:endParaRPr lang="en-US" sz="2100" dirty="0"/>
          </a:p>
        </p:txBody>
      </p:sp>
      <p:sp>
        <p:nvSpPr>
          <p:cNvPr id="11" name="Text 8"/>
          <p:cNvSpPr/>
          <p:nvPr/>
        </p:nvSpPr>
        <p:spPr>
          <a:xfrm>
            <a:off x="8122920" y="4990028"/>
            <a:ext cx="5753695" cy="1033701"/>
          </a:xfrm>
          <a:prstGeom prst="rect">
            <a:avLst/>
          </a:prstGeom>
          <a:noFill/>
          <a:ln/>
        </p:spPr>
        <p:txBody>
          <a:bodyPr wrap="square" lIns="0" tIns="0" rIns="0" bIns="0" rtlCol="0" anchor="t"/>
          <a:lstStyle/>
          <a:p>
            <a:pPr marL="0" indent="0">
              <a:lnSpc>
                <a:spcPts val="2700"/>
              </a:lnSpc>
              <a:buNone/>
            </a:pPr>
            <a:r>
              <a:rPr lang="en-US" sz="1650" dirty="0">
                <a:solidFill>
                  <a:srgbClr val="666666"/>
                </a:solidFill>
                <a:latin typeface="Source Sans Pro" pitchFamily="34" charset="0"/>
                <a:ea typeface="Source Sans Pro" pitchFamily="34" charset="-122"/>
                <a:cs typeface="Source Sans Pro" pitchFamily="34" charset="-120"/>
              </a:rPr>
              <a:t>Enable effective communication between the business and customers through contact forms and customer support features.</a:t>
            </a:r>
            <a:endParaRPr lang="en-US" sz="1650" dirty="0"/>
          </a:p>
        </p:txBody>
      </p:sp>
      <p:sp>
        <p:nvSpPr>
          <p:cNvPr id="12" name="Shape 9"/>
          <p:cNvSpPr/>
          <p:nvPr/>
        </p:nvSpPr>
        <p:spPr>
          <a:xfrm>
            <a:off x="753904" y="6481405"/>
            <a:ext cx="484584" cy="484584"/>
          </a:xfrm>
          <a:prstGeom prst="roundRect">
            <a:avLst>
              <a:gd name="adj" fmla="val 6668"/>
            </a:avLst>
          </a:prstGeom>
          <a:solidFill>
            <a:srgbClr val="F3EEE3"/>
          </a:solidFill>
          <a:ln/>
        </p:spPr>
      </p:sp>
      <p:sp>
        <p:nvSpPr>
          <p:cNvPr id="13" name="Text 10"/>
          <p:cNvSpPr/>
          <p:nvPr/>
        </p:nvSpPr>
        <p:spPr>
          <a:xfrm>
            <a:off x="905351" y="6562130"/>
            <a:ext cx="181570" cy="323136"/>
          </a:xfrm>
          <a:prstGeom prst="rect">
            <a:avLst/>
          </a:prstGeom>
          <a:noFill/>
          <a:ln/>
        </p:spPr>
        <p:txBody>
          <a:bodyPr wrap="none" lIns="0" tIns="0" rIns="0" bIns="0" rtlCol="0" anchor="t"/>
          <a:lstStyle/>
          <a:p>
            <a:pPr marL="0" indent="0" algn="ctr">
              <a:lnSpc>
                <a:spcPts val="2500"/>
              </a:lnSpc>
              <a:buNone/>
            </a:pPr>
            <a:r>
              <a:rPr lang="en-US" sz="2500" dirty="0">
                <a:solidFill>
                  <a:srgbClr val="666666"/>
                </a:solidFill>
                <a:latin typeface="MuseoModerno Medium" pitchFamily="34" charset="0"/>
                <a:ea typeface="MuseoModerno Medium" pitchFamily="34" charset="-122"/>
                <a:cs typeface="MuseoModerno Medium" pitchFamily="34" charset="-120"/>
              </a:rPr>
              <a:t>3</a:t>
            </a:r>
            <a:endParaRPr lang="en-US" sz="2500" dirty="0"/>
          </a:p>
        </p:txBody>
      </p:sp>
      <p:sp>
        <p:nvSpPr>
          <p:cNvPr id="14" name="Text 11"/>
          <p:cNvSpPr/>
          <p:nvPr/>
        </p:nvSpPr>
        <p:spPr>
          <a:xfrm>
            <a:off x="1453872" y="6481405"/>
            <a:ext cx="3213021" cy="336590"/>
          </a:xfrm>
          <a:prstGeom prst="rect">
            <a:avLst/>
          </a:prstGeom>
          <a:noFill/>
          <a:ln/>
        </p:spPr>
        <p:txBody>
          <a:bodyPr wrap="none" lIns="0" tIns="0" rIns="0" bIns="0" rtlCol="0" anchor="t"/>
          <a:lstStyle/>
          <a:p>
            <a:pPr marL="0" indent="0">
              <a:lnSpc>
                <a:spcPts val="2650"/>
              </a:lnSpc>
              <a:buNone/>
            </a:pPr>
            <a:r>
              <a:rPr lang="en-US" sz="2100" dirty="0">
                <a:solidFill>
                  <a:srgbClr val="666666"/>
                </a:solidFill>
                <a:latin typeface="MuseoModerno Medium" pitchFamily="34" charset="0"/>
                <a:ea typeface="MuseoModerno Medium" pitchFamily="34" charset="-122"/>
                <a:cs typeface="MuseoModerno Medium" pitchFamily="34" charset="-120"/>
              </a:rPr>
              <a:t>Detailed Product Listings</a:t>
            </a:r>
            <a:endParaRPr lang="en-US" sz="2100" dirty="0"/>
          </a:p>
        </p:txBody>
      </p:sp>
      <p:sp>
        <p:nvSpPr>
          <p:cNvPr id="15" name="Text 12"/>
          <p:cNvSpPr/>
          <p:nvPr/>
        </p:nvSpPr>
        <p:spPr>
          <a:xfrm>
            <a:off x="1453872" y="6947178"/>
            <a:ext cx="5753695" cy="689134"/>
          </a:xfrm>
          <a:prstGeom prst="rect">
            <a:avLst/>
          </a:prstGeom>
          <a:noFill/>
          <a:ln/>
        </p:spPr>
        <p:txBody>
          <a:bodyPr wrap="square" lIns="0" tIns="0" rIns="0" bIns="0" rtlCol="0" anchor="t"/>
          <a:lstStyle/>
          <a:p>
            <a:pPr marL="0" indent="0">
              <a:lnSpc>
                <a:spcPts val="2700"/>
              </a:lnSpc>
              <a:buNone/>
            </a:pPr>
            <a:r>
              <a:rPr lang="en-US" sz="1650" dirty="0">
                <a:solidFill>
                  <a:srgbClr val="666666"/>
                </a:solidFill>
                <a:latin typeface="Source Sans Pro" pitchFamily="34" charset="0"/>
                <a:ea typeface="Source Sans Pro" pitchFamily="34" charset="-122"/>
                <a:cs typeface="Source Sans Pro" pitchFamily="34" charset="-120"/>
              </a:rPr>
              <a:t>Provide detailed product listings and descriptions, along with reporting tools for sales and customer behavior.</a:t>
            </a:r>
            <a:endParaRPr lang="en-US" sz="1650" dirty="0"/>
          </a:p>
        </p:txBody>
      </p:sp>
      <p:sp>
        <p:nvSpPr>
          <p:cNvPr id="16" name="Shape 13"/>
          <p:cNvSpPr/>
          <p:nvPr/>
        </p:nvSpPr>
        <p:spPr>
          <a:xfrm>
            <a:off x="7422952" y="6481405"/>
            <a:ext cx="484584" cy="484584"/>
          </a:xfrm>
          <a:prstGeom prst="roundRect">
            <a:avLst>
              <a:gd name="adj" fmla="val 6668"/>
            </a:avLst>
          </a:prstGeom>
          <a:solidFill>
            <a:srgbClr val="F3EEE3"/>
          </a:solidFill>
          <a:ln/>
        </p:spPr>
      </p:sp>
      <p:sp>
        <p:nvSpPr>
          <p:cNvPr id="17" name="Text 14"/>
          <p:cNvSpPr/>
          <p:nvPr/>
        </p:nvSpPr>
        <p:spPr>
          <a:xfrm>
            <a:off x="7561183" y="6562130"/>
            <a:ext cx="208121" cy="323136"/>
          </a:xfrm>
          <a:prstGeom prst="rect">
            <a:avLst/>
          </a:prstGeom>
          <a:noFill/>
          <a:ln/>
        </p:spPr>
        <p:txBody>
          <a:bodyPr wrap="none" lIns="0" tIns="0" rIns="0" bIns="0" rtlCol="0" anchor="t"/>
          <a:lstStyle/>
          <a:p>
            <a:pPr marL="0" indent="0" algn="ctr">
              <a:lnSpc>
                <a:spcPts val="2500"/>
              </a:lnSpc>
              <a:buNone/>
            </a:pPr>
            <a:r>
              <a:rPr lang="en-US" sz="2500" dirty="0">
                <a:solidFill>
                  <a:srgbClr val="666666"/>
                </a:solidFill>
                <a:latin typeface="MuseoModerno Medium" pitchFamily="34" charset="0"/>
                <a:ea typeface="MuseoModerno Medium" pitchFamily="34" charset="-122"/>
                <a:cs typeface="MuseoModerno Medium" pitchFamily="34" charset="-120"/>
              </a:rPr>
              <a:t>4</a:t>
            </a:r>
            <a:endParaRPr lang="en-US" sz="2500" dirty="0"/>
          </a:p>
        </p:txBody>
      </p:sp>
      <p:sp>
        <p:nvSpPr>
          <p:cNvPr id="18" name="Text 15"/>
          <p:cNvSpPr/>
          <p:nvPr/>
        </p:nvSpPr>
        <p:spPr>
          <a:xfrm>
            <a:off x="8122920" y="6481405"/>
            <a:ext cx="5408295" cy="336590"/>
          </a:xfrm>
          <a:prstGeom prst="rect">
            <a:avLst/>
          </a:prstGeom>
          <a:noFill/>
          <a:ln/>
        </p:spPr>
        <p:txBody>
          <a:bodyPr wrap="none" lIns="0" tIns="0" rIns="0" bIns="0" rtlCol="0" anchor="t"/>
          <a:lstStyle/>
          <a:p>
            <a:pPr marL="0" indent="0">
              <a:lnSpc>
                <a:spcPts val="2650"/>
              </a:lnSpc>
              <a:buNone/>
            </a:pPr>
            <a:r>
              <a:rPr lang="en-US" sz="2100" dirty="0">
                <a:solidFill>
                  <a:srgbClr val="666666"/>
                </a:solidFill>
                <a:latin typeface="MuseoModerno Medium" pitchFamily="34" charset="0"/>
                <a:ea typeface="MuseoModerno Medium" pitchFamily="34" charset="-122"/>
                <a:cs typeface="MuseoModerno Medium" pitchFamily="34" charset="-120"/>
              </a:rPr>
              <a:t>Order Tracking and Account Management</a:t>
            </a:r>
            <a:endParaRPr lang="en-US" sz="2100" dirty="0"/>
          </a:p>
        </p:txBody>
      </p:sp>
      <p:sp>
        <p:nvSpPr>
          <p:cNvPr id="19" name="Text 16"/>
          <p:cNvSpPr/>
          <p:nvPr/>
        </p:nvSpPr>
        <p:spPr>
          <a:xfrm>
            <a:off x="8122920" y="6947178"/>
            <a:ext cx="5753695" cy="344567"/>
          </a:xfrm>
          <a:prstGeom prst="rect">
            <a:avLst/>
          </a:prstGeom>
          <a:noFill/>
          <a:ln/>
        </p:spPr>
        <p:txBody>
          <a:bodyPr wrap="none" lIns="0" tIns="0" rIns="0" bIns="0" rtlCol="0" anchor="t"/>
          <a:lstStyle/>
          <a:p>
            <a:pPr marL="0" indent="0">
              <a:lnSpc>
                <a:spcPts val="2700"/>
              </a:lnSpc>
              <a:buNone/>
            </a:pPr>
            <a:r>
              <a:rPr lang="en-US" sz="1650" dirty="0">
                <a:solidFill>
                  <a:srgbClr val="666666"/>
                </a:solidFill>
                <a:latin typeface="Source Sans Pro" pitchFamily="34" charset="0"/>
                <a:ea typeface="Source Sans Pro" pitchFamily="34" charset="-122"/>
                <a:cs typeface="Source Sans Pro" pitchFamily="34" charset="-120"/>
              </a:rPr>
              <a:t>Implement order tracking and customer account management.</a:t>
            </a:r>
            <a:endParaRPr lang="en-US" sz="16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6880" y="798909"/>
            <a:ext cx="8722757" cy="675799"/>
          </a:xfrm>
          <a:prstGeom prst="rect">
            <a:avLst/>
          </a:prstGeom>
          <a:noFill/>
          <a:ln/>
        </p:spPr>
        <p:txBody>
          <a:bodyPr wrap="none" lIns="0" tIns="0" rIns="0" bIns="0" rtlCol="0" anchor="t"/>
          <a:lstStyle/>
          <a:p>
            <a:pPr marL="0" indent="0">
              <a:lnSpc>
                <a:spcPts val="5300"/>
              </a:lnSpc>
              <a:buNone/>
            </a:pPr>
            <a:r>
              <a:rPr lang="en-US" sz="4250" dirty="0">
                <a:solidFill>
                  <a:srgbClr val="E23535"/>
                </a:solidFill>
                <a:latin typeface="MuseoModerno Medium" pitchFamily="34" charset="0"/>
                <a:ea typeface="MuseoModerno Medium" pitchFamily="34" charset="-122"/>
                <a:cs typeface="MuseoModerno Medium" pitchFamily="34" charset="-120"/>
              </a:rPr>
              <a:t>Agile Development Methodology</a:t>
            </a:r>
            <a:endParaRPr lang="en-US" sz="4250" dirty="0"/>
          </a:p>
        </p:txBody>
      </p:sp>
      <p:sp>
        <p:nvSpPr>
          <p:cNvPr id="3" name="Shape 1"/>
          <p:cNvSpPr/>
          <p:nvPr/>
        </p:nvSpPr>
        <p:spPr>
          <a:xfrm>
            <a:off x="1065967" y="1799034"/>
            <a:ext cx="30480" cy="5631656"/>
          </a:xfrm>
          <a:prstGeom prst="roundRect">
            <a:avLst>
              <a:gd name="adj" fmla="val 106423"/>
            </a:avLst>
          </a:prstGeom>
          <a:solidFill>
            <a:srgbClr val="D9D4C9"/>
          </a:solidFill>
          <a:ln/>
        </p:spPr>
      </p:sp>
      <p:sp>
        <p:nvSpPr>
          <p:cNvPr id="4" name="Shape 2"/>
          <p:cNvSpPr/>
          <p:nvPr/>
        </p:nvSpPr>
        <p:spPr>
          <a:xfrm>
            <a:off x="1293971" y="2270284"/>
            <a:ext cx="756880" cy="30480"/>
          </a:xfrm>
          <a:prstGeom prst="roundRect">
            <a:avLst>
              <a:gd name="adj" fmla="val 106423"/>
            </a:avLst>
          </a:prstGeom>
          <a:solidFill>
            <a:srgbClr val="D9D4C9"/>
          </a:solidFill>
          <a:ln/>
        </p:spPr>
      </p:sp>
      <p:sp>
        <p:nvSpPr>
          <p:cNvPr id="5" name="Shape 3"/>
          <p:cNvSpPr/>
          <p:nvPr/>
        </p:nvSpPr>
        <p:spPr>
          <a:xfrm>
            <a:off x="837962" y="2042279"/>
            <a:ext cx="486489" cy="486489"/>
          </a:xfrm>
          <a:prstGeom prst="roundRect">
            <a:avLst>
              <a:gd name="adj" fmla="val 6668"/>
            </a:avLst>
          </a:prstGeom>
          <a:solidFill>
            <a:srgbClr val="F3EEE3"/>
          </a:solidFill>
          <a:ln/>
        </p:spPr>
      </p:sp>
      <p:sp>
        <p:nvSpPr>
          <p:cNvPr id="6" name="Text 4"/>
          <p:cNvSpPr/>
          <p:nvPr/>
        </p:nvSpPr>
        <p:spPr>
          <a:xfrm>
            <a:off x="1005126" y="2123361"/>
            <a:ext cx="152162" cy="324326"/>
          </a:xfrm>
          <a:prstGeom prst="rect">
            <a:avLst/>
          </a:prstGeom>
          <a:noFill/>
          <a:ln/>
        </p:spPr>
        <p:txBody>
          <a:bodyPr wrap="none" lIns="0" tIns="0" rIns="0" bIns="0" rtlCol="0" anchor="t"/>
          <a:lstStyle/>
          <a:p>
            <a:pPr marL="0" indent="0" algn="ctr">
              <a:lnSpc>
                <a:spcPts val="2550"/>
              </a:lnSpc>
              <a:buNone/>
            </a:pPr>
            <a:r>
              <a:rPr lang="en-US" sz="2550" dirty="0">
                <a:solidFill>
                  <a:srgbClr val="666666"/>
                </a:solidFill>
                <a:latin typeface="MuseoModerno Medium" pitchFamily="34" charset="0"/>
                <a:ea typeface="MuseoModerno Medium" pitchFamily="34" charset="-122"/>
                <a:cs typeface="MuseoModerno Medium" pitchFamily="34" charset="-120"/>
              </a:rPr>
              <a:t>1</a:t>
            </a:r>
            <a:endParaRPr lang="en-US" sz="2550" dirty="0"/>
          </a:p>
        </p:txBody>
      </p:sp>
      <p:sp>
        <p:nvSpPr>
          <p:cNvPr id="7" name="Text 5"/>
          <p:cNvSpPr/>
          <p:nvPr/>
        </p:nvSpPr>
        <p:spPr>
          <a:xfrm>
            <a:off x="2270522" y="2015252"/>
            <a:ext cx="3727371" cy="337780"/>
          </a:xfrm>
          <a:prstGeom prst="rect">
            <a:avLst/>
          </a:prstGeom>
          <a:noFill/>
          <a:ln/>
        </p:spPr>
        <p:txBody>
          <a:bodyPr wrap="none" lIns="0" tIns="0" rIns="0" bIns="0" rtlCol="0" anchor="t"/>
          <a:lstStyle/>
          <a:p>
            <a:pPr marL="0" indent="0" algn="l">
              <a:lnSpc>
                <a:spcPts val="2650"/>
              </a:lnSpc>
              <a:buNone/>
            </a:pPr>
            <a:r>
              <a:rPr lang="en-US" sz="2100" dirty="0">
                <a:solidFill>
                  <a:srgbClr val="666666"/>
                </a:solidFill>
                <a:latin typeface="MuseoModerno Medium" pitchFamily="34" charset="0"/>
                <a:ea typeface="MuseoModerno Medium" pitchFamily="34" charset="-122"/>
                <a:cs typeface="MuseoModerno Medium" pitchFamily="34" charset="-120"/>
              </a:rPr>
              <a:t>Rapid Adaptation to Change</a:t>
            </a:r>
            <a:endParaRPr lang="en-US" sz="2100" dirty="0"/>
          </a:p>
        </p:txBody>
      </p:sp>
      <p:sp>
        <p:nvSpPr>
          <p:cNvPr id="8" name="Text 6"/>
          <p:cNvSpPr/>
          <p:nvPr/>
        </p:nvSpPr>
        <p:spPr>
          <a:xfrm>
            <a:off x="2270522" y="2482691"/>
            <a:ext cx="11602998" cy="345877"/>
          </a:xfrm>
          <a:prstGeom prst="rect">
            <a:avLst/>
          </a:prstGeom>
          <a:noFill/>
          <a:ln/>
        </p:spPr>
        <p:txBody>
          <a:bodyPr wrap="none" lIns="0" tIns="0" rIns="0" bIns="0" rtlCol="0" anchor="t"/>
          <a:lstStyle/>
          <a:p>
            <a:pPr marL="0" indent="0" algn="l">
              <a:lnSpc>
                <a:spcPts val="2700"/>
              </a:lnSpc>
              <a:buNone/>
            </a:pPr>
            <a:r>
              <a:rPr lang="en-US" sz="1700" dirty="0">
                <a:solidFill>
                  <a:srgbClr val="666666"/>
                </a:solidFill>
                <a:latin typeface="Source Sans Pro" pitchFamily="34" charset="0"/>
                <a:ea typeface="Source Sans Pro" pitchFamily="34" charset="-122"/>
                <a:cs typeface="Source Sans Pro" pitchFamily="34" charset="-120"/>
              </a:rPr>
              <a:t>Agile allows the team to quickly adapt to changes in customer needs, technology, and market conditions.</a:t>
            </a:r>
            <a:endParaRPr lang="en-US" sz="1700" dirty="0"/>
          </a:p>
        </p:txBody>
      </p:sp>
      <p:sp>
        <p:nvSpPr>
          <p:cNvPr id="9" name="Shape 7"/>
          <p:cNvSpPr/>
          <p:nvPr/>
        </p:nvSpPr>
        <p:spPr>
          <a:xfrm>
            <a:off x="1293971" y="3732252"/>
            <a:ext cx="756880" cy="30480"/>
          </a:xfrm>
          <a:prstGeom prst="roundRect">
            <a:avLst>
              <a:gd name="adj" fmla="val 106423"/>
            </a:avLst>
          </a:prstGeom>
          <a:solidFill>
            <a:srgbClr val="D9D4C9"/>
          </a:solidFill>
          <a:ln/>
        </p:spPr>
      </p:sp>
      <p:sp>
        <p:nvSpPr>
          <p:cNvPr id="10" name="Shape 8"/>
          <p:cNvSpPr/>
          <p:nvPr/>
        </p:nvSpPr>
        <p:spPr>
          <a:xfrm>
            <a:off x="837962" y="3504248"/>
            <a:ext cx="486489" cy="486489"/>
          </a:xfrm>
          <a:prstGeom prst="roundRect">
            <a:avLst>
              <a:gd name="adj" fmla="val 6668"/>
            </a:avLst>
          </a:prstGeom>
          <a:solidFill>
            <a:srgbClr val="F3EEE3"/>
          </a:solidFill>
          <a:ln/>
        </p:spPr>
      </p:sp>
      <p:sp>
        <p:nvSpPr>
          <p:cNvPr id="11" name="Text 9"/>
          <p:cNvSpPr/>
          <p:nvPr/>
        </p:nvSpPr>
        <p:spPr>
          <a:xfrm>
            <a:off x="991076" y="3585329"/>
            <a:ext cx="180261" cy="324326"/>
          </a:xfrm>
          <a:prstGeom prst="rect">
            <a:avLst/>
          </a:prstGeom>
          <a:noFill/>
          <a:ln/>
        </p:spPr>
        <p:txBody>
          <a:bodyPr wrap="none" lIns="0" tIns="0" rIns="0" bIns="0" rtlCol="0" anchor="t"/>
          <a:lstStyle/>
          <a:p>
            <a:pPr marL="0" indent="0" algn="ctr">
              <a:lnSpc>
                <a:spcPts val="2550"/>
              </a:lnSpc>
              <a:buNone/>
            </a:pPr>
            <a:r>
              <a:rPr lang="en-US" sz="2550" dirty="0">
                <a:solidFill>
                  <a:srgbClr val="666666"/>
                </a:solidFill>
                <a:latin typeface="MuseoModerno Medium" pitchFamily="34" charset="0"/>
                <a:ea typeface="MuseoModerno Medium" pitchFamily="34" charset="-122"/>
                <a:cs typeface="MuseoModerno Medium" pitchFamily="34" charset="-120"/>
              </a:rPr>
              <a:t>2</a:t>
            </a:r>
            <a:endParaRPr lang="en-US" sz="2550" dirty="0"/>
          </a:p>
        </p:txBody>
      </p:sp>
      <p:sp>
        <p:nvSpPr>
          <p:cNvPr id="12" name="Text 10"/>
          <p:cNvSpPr/>
          <p:nvPr/>
        </p:nvSpPr>
        <p:spPr>
          <a:xfrm>
            <a:off x="2270522" y="3477220"/>
            <a:ext cx="2703076" cy="337780"/>
          </a:xfrm>
          <a:prstGeom prst="rect">
            <a:avLst/>
          </a:prstGeom>
          <a:noFill/>
          <a:ln/>
        </p:spPr>
        <p:txBody>
          <a:bodyPr wrap="none" lIns="0" tIns="0" rIns="0" bIns="0" rtlCol="0" anchor="t"/>
          <a:lstStyle/>
          <a:p>
            <a:pPr marL="0" indent="0" algn="l">
              <a:lnSpc>
                <a:spcPts val="2650"/>
              </a:lnSpc>
              <a:buNone/>
            </a:pPr>
            <a:r>
              <a:rPr lang="en-US" sz="2100" dirty="0">
                <a:solidFill>
                  <a:srgbClr val="666666"/>
                </a:solidFill>
                <a:latin typeface="MuseoModerno Medium" pitchFamily="34" charset="0"/>
                <a:ea typeface="MuseoModerno Medium" pitchFamily="34" charset="-122"/>
                <a:cs typeface="MuseoModerno Medium" pitchFamily="34" charset="-120"/>
              </a:rPr>
              <a:t>Reduced Risk</a:t>
            </a:r>
            <a:endParaRPr lang="en-US" sz="2100" dirty="0"/>
          </a:p>
        </p:txBody>
      </p:sp>
      <p:sp>
        <p:nvSpPr>
          <p:cNvPr id="13" name="Text 11"/>
          <p:cNvSpPr/>
          <p:nvPr/>
        </p:nvSpPr>
        <p:spPr>
          <a:xfrm>
            <a:off x="2270522" y="3944660"/>
            <a:ext cx="11602998" cy="345877"/>
          </a:xfrm>
          <a:prstGeom prst="rect">
            <a:avLst/>
          </a:prstGeom>
          <a:noFill/>
          <a:ln/>
        </p:spPr>
        <p:txBody>
          <a:bodyPr wrap="none" lIns="0" tIns="0" rIns="0" bIns="0" rtlCol="0" anchor="t"/>
          <a:lstStyle/>
          <a:p>
            <a:pPr marL="0" indent="0" algn="l">
              <a:lnSpc>
                <a:spcPts val="2700"/>
              </a:lnSpc>
              <a:buNone/>
            </a:pPr>
            <a:r>
              <a:rPr lang="en-US" sz="1700" dirty="0">
                <a:solidFill>
                  <a:srgbClr val="666666"/>
                </a:solidFill>
                <a:latin typeface="Source Sans Pro" pitchFamily="34" charset="0"/>
                <a:ea typeface="Source Sans Pro" pitchFamily="34" charset="-122"/>
                <a:cs typeface="Source Sans Pro" pitchFamily="34" charset="-120"/>
              </a:rPr>
              <a:t>Regular iterations and feedback loops help mitigate risks by addressing issues early in the development cycle.</a:t>
            </a:r>
            <a:endParaRPr lang="en-US" sz="1700" dirty="0"/>
          </a:p>
        </p:txBody>
      </p:sp>
      <p:sp>
        <p:nvSpPr>
          <p:cNvPr id="14" name="Shape 12"/>
          <p:cNvSpPr/>
          <p:nvPr/>
        </p:nvSpPr>
        <p:spPr>
          <a:xfrm>
            <a:off x="1293971" y="5194221"/>
            <a:ext cx="756880" cy="30480"/>
          </a:xfrm>
          <a:prstGeom prst="roundRect">
            <a:avLst>
              <a:gd name="adj" fmla="val 106423"/>
            </a:avLst>
          </a:prstGeom>
          <a:solidFill>
            <a:srgbClr val="D9D4C9"/>
          </a:solidFill>
          <a:ln/>
        </p:spPr>
      </p:sp>
      <p:sp>
        <p:nvSpPr>
          <p:cNvPr id="15" name="Shape 13"/>
          <p:cNvSpPr/>
          <p:nvPr/>
        </p:nvSpPr>
        <p:spPr>
          <a:xfrm>
            <a:off x="837962" y="4966216"/>
            <a:ext cx="486489" cy="486489"/>
          </a:xfrm>
          <a:prstGeom prst="roundRect">
            <a:avLst>
              <a:gd name="adj" fmla="val 6668"/>
            </a:avLst>
          </a:prstGeom>
          <a:solidFill>
            <a:srgbClr val="F3EEE3"/>
          </a:solidFill>
          <a:ln/>
        </p:spPr>
      </p:sp>
      <p:sp>
        <p:nvSpPr>
          <p:cNvPr id="16" name="Text 14"/>
          <p:cNvSpPr/>
          <p:nvPr/>
        </p:nvSpPr>
        <p:spPr>
          <a:xfrm>
            <a:off x="990005" y="5047298"/>
            <a:ext cx="182285" cy="324326"/>
          </a:xfrm>
          <a:prstGeom prst="rect">
            <a:avLst/>
          </a:prstGeom>
          <a:noFill/>
          <a:ln/>
        </p:spPr>
        <p:txBody>
          <a:bodyPr wrap="none" lIns="0" tIns="0" rIns="0" bIns="0" rtlCol="0" anchor="t"/>
          <a:lstStyle/>
          <a:p>
            <a:pPr marL="0" indent="0" algn="ctr">
              <a:lnSpc>
                <a:spcPts val="2550"/>
              </a:lnSpc>
              <a:buNone/>
            </a:pPr>
            <a:r>
              <a:rPr lang="en-US" sz="2550" dirty="0">
                <a:solidFill>
                  <a:srgbClr val="666666"/>
                </a:solidFill>
                <a:latin typeface="MuseoModerno Medium" pitchFamily="34" charset="0"/>
                <a:ea typeface="MuseoModerno Medium" pitchFamily="34" charset="-122"/>
                <a:cs typeface="MuseoModerno Medium" pitchFamily="34" charset="-120"/>
              </a:rPr>
              <a:t>3</a:t>
            </a:r>
            <a:endParaRPr lang="en-US" sz="2550" dirty="0"/>
          </a:p>
        </p:txBody>
      </p:sp>
      <p:sp>
        <p:nvSpPr>
          <p:cNvPr id="17" name="Text 15"/>
          <p:cNvSpPr/>
          <p:nvPr/>
        </p:nvSpPr>
        <p:spPr>
          <a:xfrm>
            <a:off x="2270522" y="4939189"/>
            <a:ext cx="3895249" cy="337780"/>
          </a:xfrm>
          <a:prstGeom prst="rect">
            <a:avLst/>
          </a:prstGeom>
          <a:noFill/>
          <a:ln/>
        </p:spPr>
        <p:txBody>
          <a:bodyPr wrap="none" lIns="0" tIns="0" rIns="0" bIns="0" rtlCol="0" anchor="t"/>
          <a:lstStyle/>
          <a:p>
            <a:pPr marL="0" indent="0" algn="l">
              <a:lnSpc>
                <a:spcPts val="2650"/>
              </a:lnSpc>
              <a:buNone/>
            </a:pPr>
            <a:r>
              <a:rPr lang="en-US" sz="2100" dirty="0">
                <a:solidFill>
                  <a:srgbClr val="666666"/>
                </a:solidFill>
                <a:latin typeface="MuseoModerno Medium" pitchFamily="34" charset="0"/>
                <a:ea typeface="MuseoModerno Medium" pitchFamily="34" charset="-122"/>
                <a:cs typeface="MuseoModerno Medium" pitchFamily="34" charset="-120"/>
              </a:rPr>
              <a:t>Improved Team Collaboration</a:t>
            </a:r>
            <a:endParaRPr lang="en-US" sz="2100" dirty="0"/>
          </a:p>
        </p:txBody>
      </p:sp>
      <p:sp>
        <p:nvSpPr>
          <p:cNvPr id="18" name="Text 16"/>
          <p:cNvSpPr/>
          <p:nvPr/>
        </p:nvSpPr>
        <p:spPr>
          <a:xfrm>
            <a:off x="2270522" y="5406628"/>
            <a:ext cx="11602998" cy="345877"/>
          </a:xfrm>
          <a:prstGeom prst="rect">
            <a:avLst/>
          </a:prstGeom>
          <a:noFill/>
          <a:ln/>
        </p:spPr>
        <p:txBody>
          <a:bodyPr wrap="none" lIns="0" tIns="0" rIns="0" bIns="0" rtlCol="0" anchor="t"/>
          <a:lstStyle/>
          <a:p>
            <a:pPr marL="0" indent="0" algn="l">
              <a:lnSpc>
                <a:spcPts val="2700"/>
              </a:lnSpc>
              <a:buNone/>
            </a:pPr>
            <a:r>
              <a:rPr lang="en-US" sz="1700" dirty="0">
                <a:solidFill>
                  <a:srgbClr val="666666"/>
                </a:solidFill>
                <a:latin typeface="Source Sans Pro" pitchFamily="34" charset="0"/>
                <a:ea typeface="Source Sans Pro" pitchFamily="34" charset="-122"/>
                <a:cs typeface="Source Sans Pro" pitchFamily="34" charset="-120"/>
              </a:rPr>
              <a:t>Agile promotes close collaboration among team members, ensuring better communication and alignment with project goals.</a:t>
            </a:r>
            <a:endParaRPr lang="en-US" sz="1700" dirty="0"/>
          </a:p>
        </p:txBody>
      </p:sp>
      <p:sp>
        <p:nvSpPr>
          <p:cNvPr id="19" name="Shape 17"/>
          <p:cNvSpPr/>
          <p:nvPr/>
        </p:nvSpPr>
        <p:spPr>
          <a:xfrm>
            <a:off x="1293971" y="6656189"/>
            <a:ext cx="756880" cy="30480"/>
          </a:xfrm>
          <a:prstGeom prst="roundRect">
            <a:avLst>
              <a:gd name="adj" fmla="val 106423"/>
            </a:avLst>
          </a:prstGeom>
          <a:solidFill>
            <a:srgbClr val="D9D4C9"/>
          </a:solidFill>
          <a:ln/>
        </p:spPr>
      </p:sp>
      <p:sp>
        <p:nvSpPr>
          <p:cNvPr id="20" name="Shape 18"/>
          <p:cNvSpPr/>
          <p:nvPr/>
        </p:nvSpPr>
        <p:spPr>
          <a:xfrm>
            <a:off x="837962" y="6428184"/>
            <a:ext cx="486489" cy="486489"/>
          </a:xfrm>
          <a:prstGeom prst="roundRect">
            <a:avLst>
              <a:gd name="adj" fmla="val 6668"/>
            </a:avLst>
          </a:prstGeom>
          <a:solidFill>
            <a:srgbClr val="F3EEE3"/>
          </a:solidFill>
          <a:ln/>
        </p:spPr>
      </p:sp>
      <p:sp>
        <p:nvSpPr>
          <p:cNvPr id="21" name="Text 19"/>
          <p:cNvSpPr/>
          <p:nvPr/>
        </p:nvSpPr>
        <p:spPr>
          <a:xfrm>
            <a:off x="976789" y="6509266"/>
            <a:ext cx="208836" cy="324326"/>
          </a:xfrm>
          <a:prstGeom prst="rect">
            <a:avLst/>
          </a:prstGeom>
          <a:noFill/>
          <a:ln/>
        </p:spPr>
        <p:txBody>
          <a:bodyPr wrap="none" lIns="0" tIns="0" rIns="0" bIns="0" rtlCol="0" anchor="t"/>
          <a:lstStyle/>
          <a:p>
            <a:pPr marL="0" indent="0" algn="ctr">
              <a:lnSpc>
                <a:spcPts val="2550"/>
              </a:lnSpc>
              <a:buNone/>
            </a:pPr>
            <a:r>
              <a:rPr lang="en-US" sz="2550" dirty="0">
                <a:solidFill>
                  <a:srgbClr val="666666"/>
                </a:solidFill>
                <a:latin typeface="MuseoModerno Medium" pitchFamily="34" charset="0"/>
                <a:ea typeface="MuseoModerno Medium" pitchFamily="34" charset="-122"/>
                <a:cs typeface="MuseoModerno Medium" pitchFamily="34" charset="-120"/>
              </a:rPr>
              <a:t>4</a:t>
            </a:r>
            <a:endParaRPr lang="en-US" sz="2550" dirty="0"/>
          </a:p>
        </p:txBody>
      </p:sp>
      <p:sp>
        <p:nvSpPr>
          <p:cNvPr id="22" name="Text 20"/>
          <p:cNvSpPr/>
          <p:nvPr/>
        </p:nvSpPr>
        <p:spPr>
          <a:xfrm>
            <a:off x="2270522" y="6401157"/>
            <a:ext cx="3113365" cy="337780"/>
          </a:xfrm>
          <a:prstGeom prst="rect">
            <a:avLst/>
          </a:prstGeom>
          <a:noFill/>
          <a:ln/>
        </p:spPr>
        <p:txBody>
          <a:bodyPr wrap="none" lIns="0" tIns="0" rIns="0" bIns="0" rtlCol="0" anchor="t"/>
          <a:lstStyle/>
          <a:p>
            <a:pPr marL="0" indent="0" algn="l">
              <a:lnSpc>
                <a:spcPts val="2650"/>
              </a:lnSpc>
              <a:buNone/>
            </a:pPr>
            <a:r>
              <a:rPr lang="en-US" sz="2100" dirty="0">
                <a:solidFill>
                  <a:srgbClr val="666666"/>
                </a:solidFill>
                <a:latin typeface="MuseoModerno Medium" pitchFamily="34" charset="0"/>
                <a:ea typeface="MuseoModerno Medium" pitchFamily="34" charset="-122"/>
                <a:cs typeface="MuseoModerno Medium" pitchFamily="34" charset="-120"/>
              </a:rPr>
              <a:t>Higher Quality Products</a:t>
            </a:r>
            <a:endParaRPr lang="en-US" sz="2100" dirty="0"/>
          </a:p>
        </p:txBody>
      </p:sp>
      <p:sp>
        <p:nvSpPr>
          <p:cNvPr id="23" name="Text 21"/>
          <p:cNvSpPr/>
          <p:nvPr/>
        </p:nvSpPr>
        <p:spPr>
          <a:xfrm>
            <a:off x="2270522" y="6868597"/>
            <a:ext cx="11602998" cy="345877"/>
          </a:xfrm>
          <a:prstGeom prst="rect">
            <a:avLst/>
          </a:prstGeom>
          <a:noFill/>
          <a:ln/>
        </p:spPr>
        <p:txBody>
          <a:bodyPr wrap="none" lIns="0" tIns="0" rIns="0" bIns="0" rtlCol="0" anchor="t"/>
          <a:lstStyle/>
          <a:p>
            <a:pPr marL="0" indent="0" algn="l">
              <a:lnSpc>
                <a:spcPts val="2700"/>
              </a:lnSpc>
              <a:buNone/>
            </a:pPr>
            <a:r>
              <a:rPr lang="en-US" sz="1700" dirty="0">
                <a:solidFill>
                  <a:srgbClr val="666666"/>
                </a:solidFill>
                <a:latin typeface="Source Sans Pro" pitchFamily="34" charset="0"/>
                <a:ea typeface="Source Sans Pro" pitchFamily="34" charset="-122"/>
                <a:cs typeface="Source Sans Pro" pitchFamily="34" charset="-120"/>
              </a:rPr>
              <a:t>Through continuous testing and frequent releases, Agile helps ensure a high-quality product with fewer defects.</a:t>
            </a:r>
            <a:endParaRPr lang="en-US" sz="17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46189"/>
          </a:xfrm>
          <a:prstGeom prst="rect">
            <a:avLst/>
          </a:prstGeom>
        </p:spPr>
      </p:pic>
      <p:sp>
        <p:nvSpPr>
          <p:cNvPr id="3" name="Text 0"/>
          <p:cNvSpPr/>
          <p:nvPr/>
        </p:nvSpPr>
        <p:spPr>
          <a:xfrm>
            <a:off x="796885" y="3478530"/>
            <a:ext cx="5692497" cy="711518"/>
          </a:xfrm>
          <a:prstGeom prst="rect">
            <a:avLst/>
          </a:prstGeom>
          <a:noFill/>
          <a:ln/>
        </p:spPr>
        <p:txBody>
          <a:bodyPr wrap="none" lIns="0" tIns="0" rIns="0" bIns="0" rtlCol="0" anchor="t"/>
          <a:lstStyle/>
          <a:p>
            <a:pPr marL="0" indent="0">
              <a:lnSpc>
                <a:spcPts val="5600"/>
              </a:lnSpc>
              <a:buNone/>
            </a:pPr>
            <a:r>
              <a:rPr lang="en-US" sz="4450" dirty="0">
                <a:solidFill>
                  <a:srgbClr val="E23535"/>
                </a:solidFill>
                <a:latin typeface="MuseoModerno Medium" pitchFamily="34" charset="0"/>
                <a:ea typeface="MuseoModerno Medium" pitchFamily="34" charset="-122"/>
                <a:cs typeface="MuseoModerno Medium" pitchFamily="34" charset="-120"/>
              </a:rPr>
              <a:t>Technical Feasibility</a:t>
            </a:r>
            <a:endParaRPr lang="en-US" sz="4450" dirty="0"/>
          </a:p>
        </p:txBody>
      </p:sp>
      <p:sp>
        <p:nvSpPr>
          <p:cNvPr id="4" name="Shape 1"/>
          <p:cNvSpPr/>
          <p:nvPr/>
        </p:nvSpPr>
        <p:spPr>
          <a:xfrm>
            <a:off x="796885" y="4531519"/>
            <a:ext cx="13036629" cy="3065621"/>
          </a:xfrm>
          <a:prstGeom prst="roundRect">
            <a:avLst>
              <a:gd name="adj" fmla="val 1114"/>
            </a:avLst>
          </a:prstGeom>
          <a:noFill/>
          <a:ln w="7620">
            <a:solidFill>
              <a:srgbClr val="000000">
                <a:alpha val="8000"/>
              </a:srgbClr>
            </a:solidFill>
            <a:prstDash val="solid"/>
          </a:ln>
        </p:spPr>
      </p:sp>
      <p:sp>
        <p:nvSpPr>
          <p:cNvPr id="5" name="Shape 2"/>
          <p:cNvSpPr/>
          <p:nvPr/>
        </p:nvSpPr>
        <p:spPr>
          <a:xfrm>
            <a:off x="804505" y="4539139"/>
            <a:ext cx="13021389" cy="1016794"/>
          </a:xfrm>
          <a:prstGeom prst="rect">
            <a:avLst/>
          </a:prstGeom>
          <a:solidFill>
            <a:srgbClr val="FFFFFF">
              <a:alpha val="4000"/>
            </a:srgbClr>
          </a:solidFill>
          <a:ln/>
        </p:spPr>
      </p:sp>
      <p:sp>
        <p:nvSpPr>
          <p:cNvPr id="6" name="Text 3"/>
          <p:cNvSpPr/>
          <p:nvPr/>
        </p:nvSpPr>
        <p:spPr>
          <a:xfrm>
            <a:off x="1032153" y="4683323"/>
            <a:ext cx="6051590" cy="364212"/>
          </a:xfrm>
          <a:prstGeom prst="rect">
            <a:avLst/>
          </a:prstGeom>
          <a:noFill/>
          <a:ln/>
        </p:spPr>
        <p:txBody>
          <a:bodyPr wrap="none" lIns="0" tIns="0" rIns="0" bIns="0" rtlCol="0" anchor="t"/>
          <a:lstStyle/>
          <a:p>
            <a:pPr marL="0" indent="0">
              <a:lnSpc>
                <a:spcPts val="2850"/>
              </a:lnSpc>
              <a:buNone/>
            </a:pPr>
            <a:r>
              <a:rPr lang="en-US" sz="1750" dirty="0">
                <a:solidFill>
                  <a:srgbClr val="666666"/>
                </a:solidFill>
                <a:latin typeface="Source Sans Pro" pitchFamily="34" charset="0"/>
                <a:ea typeface="Source Sans Pro" pitchFamily="34" charset="-122"/>
                <a:cs typeface="Source Sans Pro" pitchFamily="34" charset="-120"/>
              </a:rPr>
              <a:t>Existing Infrastructure</a:t>
            </a:r>
            <a:endParaRPr lang="en-US" sz="1750" dirty="0"/>
          </a:p>
        </p:txBody>
      </p:sp>
      <p:sp>
        <p:nvSpPr>
          <p:cNvPr id="7" name="Text 4"/>
          <p:cNvSpPr/>
          <p:nvPr/>
        </p:nvSpPr>
        <p:spPr>
          <a:xfrm>
            <a:off x="7546658" y="4683323"/>
            <a:ext cx="6051590" cy="728424"/>
          </a:xfrm>
          <a:prstGeom prst="rect">
            <a:avLst/>
          </a:prstGeom>
          <a:noFill/>
          <a:ln/>
        </p:spPr>
        <p:txBody>
          <a:bodyPr wrap="square" lIns="0" tIns="0" rIns="0" bIns="0" rtlCol="0" anchor="t"/>
          <a:lstStyle/>
          <a:p>
            <a:pPr marL="0" indent="0">
              <a:lnSpc>
                <a:spcPts val="2850"/>
              </a:lnSpc>
              <a:buNone/>
            </a:pPr>
            <a:r>
              <a:rPr lang="en-US" sz="1750" dirty="0">
                <a:solidFill>
                  <a:srgbClr val="666666"/>
                </a:solidFill>
                <a:latin typeface="Source Sans Pro" pitchFamily="34" charset="0"/>
                <a:ea typeface="Source Sans Pro" pitchFamily="34" charset="-122"/>
                <a:cs typeface="Source Sans Pro" pitchFamily="34" charset="-120"/>
              </a:rPr>
              <a:t>Sufficient computer systems and a high-speed internet connection.</a:t>
            </a:r>
            <a:endParaRPr lang="en-US" sz="1750" dirty="0"/>
          </a:p>
        </p:txBody>
      </p:sp>
      <p:sp>
        <p:nvSpPr>
          <p:cNvPr id="8" name="Shape 5"/>
          <p:cNvSpPr/>
          <p:nvPr/>
        </p:nvSpPr>
        <p:spPr>
          <a:xfrm>
            <a:off x="804505" y="5555933"/>
            <a:ext cx="13021389" cy="1016794"/>
          </a:xfrm>
          <a:prstGeom prst="rect">
            <a:avLst/>
          </a:prstGeom>
          <a:solidFill>
            <a:srgbClr val="000000">
              <a:alpha val="4000"/>
            </a:srgbClr>
          </a:solidFill>
          <a:ln/>
        </p:spPr>
      </p:sp>
      <p:sp>
        <p:nvSpPr>
          <p:cNvPr id="9" name="Text 6"/>
          <p:cNvSpPr/>
          <p:nvPr/>
        </p:nvSpPr>
        <p:spPr>
          <a:xfrm>
            <a:off x="1032153" y="5700117"/>
            <a:ext cx="6051590" cy="364212"/>
          </a:xfrm>
          <a:prstGeom prst="rect">
            <a:avLst/>
          </a:prstGeom>
          <a:noFill/>
          <a:ln/>
        </p:spPr>
        <p:txBody>
          <a:bodyPr wrap="none" lIns="0" tIns="0" rIns="0" bIns="0" rtlCol="0" anchor="t"/>
          <a:lstStyle/>
          <a:p>
            <a:pPr marL="0" indent="0">
              <a:lnSpc>
                <a:spcPts val="2850"/>
              </a:lnSpc>
              <a:buNone/>
            </a:pPr>
            <a:r>
              <a:rPr lang="en-US" sz="1750" dirty="0">
                <a:solidFill>
                  <a:srgbClr val="666666"/>
                </a:solidFill>
                <a:latin typeface="Source Sans Pro" pitchFamily="34" charset="0"/>
                <a:ea typeface="Source Sans Pro" pitchFamily="34" charset="-122"/>
                <a:cs typeface="Source Sans Pro" pitchFamily="34" charset="-120"/>
              </a:rPr>
              <a:t>Technology Requirements</a:t>
            </a:r>
            <a:endParaRPr lang="en-US" sz="1750" dirty="0"/>
          </a:p>
        </p:txBody>
      </p:sp>
      <p:sp>
        <p:nvSpPr>
          <p:cNvPr id="10" name="Text 7"/>
          <p:cNvSpPr/>
          <p:nvPr/>
        </p:nvSpPr>
        <p:spPr>
          <a:xfrm>
            <a:off x="7546658" y="5700117"/>
            <a:ext cx="6051590" cy="728424"/>
          </a:xfrm>
          <a:prstGeom prst="rect">
            <a:avLst/>
          </a:prstGeom>
          <a:noFill/>
          <a:ln/>
        </p:spPr>
        <p:txBody>
          <a:bodyPr wrap="square" lIns="0" tIns="0" rIns="0" bIns="0" rtlCol="0" anchor="t"/>
          <a:lstStyle/>
          <a:p>
            <a:pPr marL="0" indent="0">
              <a:lnSpc>
                <a:spcPts val="2850"/>
              </a:lnSpc>
              <a:buNone/>
            </a:pPr>
            <a:r>
              <a:rPr lang="en-US" sz="1750" dirty="0">
                <a:solidFill>
                  <a:srgbClr val="666666"/>
                </a:solidFill>
                <a:latin typeface="Source Sans Pro" pitchFamily="34" charset="0"/>
                <a:ea typeface="Source Sans Pro" pitchFamily="34" charset="-122"/>
                <a:cs typeface="Source Sans Pro" pitchFamily="34" charset="-120"/>
              </a:rPr>
              <a:t>Visual Studio Code, XAMPP for the web server, and standard web browsers.</a:t>
            </a:r>
            <a:endParaRPr lang="en-US" sz="1750" dirty="0"/>
          </a:p>
        </p:txBody>
      </p:sp>
      <p:sp>
        <p:nvSpPr>
          <p:cNvPr id="11" name="Shape 8"/>
          <p:cNvSpPr/>
          <p:nvPr/>
        </p:nvSpPr>
        <p:spPr>
          <a:xfrm>
            <a:off x="804505" y="6572726"/>
            <a:ext cx="13021389" cy="1016794"/>
          </a:xfrm>
          <a:prstGeom prst="rect">
            <a:avLst/>
          </a:prstGeom>
          <a:solidFill>
            <a:srgbClr val="FFFFFF">
              <a:alpha val="4000"/>
            </a:srgbClr>
          </a:solidFill>
          <a:ln/>
        </p:spPr>
      </p:sp>
      <p:sp>
        <p:nvSpPr>
          <p:cNvPr id="12" name="Text 9"/>
          <p:cNvSpPr/>
          <p:nvPr/>
        </p:nvSpPr>
        <p:spPr>
          <a:xfrm>
            <a:off x="1032153" y="6716911"/>
            <a:ext cx="6051590" cy="364212"/>
          </a:xfrm>
          <a:prstGeom prst="rect">
            <a:avLst/>
          </a:prstGeom>
          <a:noFill/>
          <a:ln/>
        </p:spPr>
        <p:txBody>
          <a:bodyPr wrap="none" lIns="0" tIns="0" rIns="0" bIns="0" rtlCol="0" anchor="t"/>
          <a:lstStyle/>
          <a:p>
            <a:pPr marL="0" indent="0">
              <a:lnSpc>
                <a:spcPts val="2850"/>
              </a:lnSpc>
              <a:buNone/>
            </a:pPr>
            <a:r>
              <a:rPr lang="en-US" sz="1750" dirty="0">
                <a:solidFill>
                  <a:srgbClr val="666666"/>
                </a:solidFill>
                <a:latin typeface="Source Sans Pro" pitchFamily="34" charset="0"/>
                <a:ea typeface="Source Sans Pro" pitchFamily="34" charset="-122"/>
                <a:cs typeface="Source Sans Pro" pitchFamily="34" charset="-120"/>
              </a:rPr>
              <a:t>Team</a:t>
            </a:r>
            <a:endParaRPr lang="en-US" sz="1750" dirty="0"/>
          </a:p>
        </p:txBody>
      </p:sp>
      <p:sp>
        <p:nvSpPr>
          <p:cNvPr id="13" name="Text 10"/>
          <p:cNvSpPr/>
          <p:nvPr/>
        </p:nvSpPr>
        <p:spPr>
          <a:xfrm>
            <a:off x="7546658" y="6716911"/>
            <a:ext cx="6051590" cy="728424"/>
          </a:xfrm>
          <a:prstGeom prst="rect">
            <a:avLst/>
          </a:prstGeom>
          <a:noFill/>
          <a:ln/>
        </p:spPr>
        <p:txBody>
          <a:bodyPr wrap="square" lIns="0" tIns="0" rIns="0" bIns="0" rtlCol="0" anchor="t"/>
          <a:lstStyle/>
          <a:p>
            <a:pPr marL="0" indent="0">
              <a:lnSpc>
                <a:spcPts val="2850"/>
              </a:lnSpc>
              <a:buNone/>
            </a:pPr>
            <a:r>
              <a:rPr lang="en-US" sz="1750" dirty="0">
                <a:solidFill>
                  <a:srgbClr val="666666"/>
                </a:solidFill>
                <a:latin typeface="Source Sans Pro" pitchFamily="34" charset="0"/>
                <a:ea typeface="Source Sans Pro" pitchFamily="34" charset="-122"/>
                <a:cs typeface="Source Sans Pro" pitchFamily="34" charset="-120"/>
              </a:rPr>
              <a:t>Project team consists of 5 members with expertise in web development.</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762363"/>
            <a:ext cx="6172200" cy="771525"/>
          </a:xfrm>
          <a:prstGeom prst="rect">
            <a:avLst/>
          </a:prstGeom>
          <a:noFill/>
          <a:ln/>
        </p:spPr>
        <p:txBody>
          <a:bodyPr wrap="none" lIns="0" tIns="0" rIns="0" bIns="0" rtlCol="0" anchor="t"/>
          <a:lstStyle/>
          <a:p>
            <a:pPr marL="0" indent="0">
              <a:lnSpc>
                <a:spcPts val="6050"/>
              </a:lnSpc>
              <a:buNone/>
            </a:pPr>
            <a:r>
              <a:rPr lang="en-US" sz="4850" dirty="0">
                <a:solidFill>
                  <a:srgbClr val="E23535"/>
                </a:solidFill>
                <a:latin typeface="MuseoModerno Medium" pitchFamily="34" charset="0"/>
                <a:ea typeface="MuseoModerno Medium" pitchFamily="34" charset="-122"/>
                <a:cs typeface="MuseoModerno Medium" pitchFamily="34" charset="-120"/>
              </a:rPr>
              <a:t>Economic Feasibility</a:t>
            </a:r>
            <a:endParaRPr lang="en-US" sz="4850" dirty="0"/>
          </a:p>
        </p:txBody>
      </p:sp>
      <p:sp>
        <p:nvSpPr>
          <p:cNvPr id="3" name="Shape 1"/>
          <p:cNvSpPr/>
          <p:nvPr/>
        </p:nvSpPr>
        <p:spPr>
          <a:xfrm>
            <a:off x="864037" y="2904173"/>
            <a:ext cx="12902327" cy="3563064"/>
          </a:xfrm>
          <a:prstGeom prst="roundRect">
            <a:avLst>
              <a:gd name="adj" fmla="val 1039"/>
            </a:avLst>
          </a:prstGeom>
          <a:noFill/>
          <a:ln w="15240">
            <a:solidFill>
              <a:srgbClr val="000000">
                <a:alpha val="8000"/>
              </a:srgbClr>
            </a:solidFill>
            <a:prstDash val="solid"/>
          </a:ln>
        </p:spPr>
      </p:sp>
      <p:sp>
        <p:nvSpPr>
          <p:cNvPr id="4" name="Shape 2"/>
          <p:cNvSpPr/>
          <p:nvPr/>
        </p:nvSpPr>
        <p:spPr>
          <a:xfrm>
            <a:off x="879277" y="2919413"/>
            <a:ext cx="12871847" cy="706517"/>
          </a:xfrm>
          <a:prstGeom prst="rect">
            <a:avLst/>
          </a:prstGeom>
          <a:solidFill>
            <a:srgbClr val="FFFFFF">
              <a:alpha val="4000"/>
            </a:srgbClr>
          </a:solidFill>
          <a:ln/>
        </p:spPr>
      </p:sp>
      <p:sp>
        <p:nvSpPr>
          <p:cNvPr id="5" name="Text 3"/>
          <p:cNvSpPr/>
          <p:nvPr/>
        </p:nvSpPr>
        <p:spPr>
          <a:xfrm>
            <a:off x="1126093" y="3075146"/>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Estimated Development Cost</a:t>
            </a:r>
            <a:endParaRPr lang="en-US" sz="1900" dirty="0"/>
          </a:p>
        </p:txBody>
      </p:sp>
      <p:sp>
        <p:nvSpPr>
          <p:cNvPr id="6" name="Text 4"/>
          <p:cNvSpPr/>
          <p:nvPr/>
        </p:nvSpPr>
        <p:spPr>
          <a:xfrm>
            <a:off x="7565827" y="3075146"/>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LKR 120,000</a:t>
            </a:r>
            <a:endParaRPr lang="en-US" sz="1900" dirty="0"/>
          </a:p>
        </p:txBody>
      </p:sp>
      <p:sp>
        <p:nvSpPr>
          <p:cNvPr id="7" name="Shape 5"/>
          <p:cNvSpPr/>
          <p:nvPr/>
        </p:nvSpPr>
        <p:spPr>
          <a:xfrm>
            <a:off x="879277" y="3625929"/>
            <a:ext cx="12871847" cy="706517"/>
          </a:xfrm>
          <a:prstGeom prst="rect">
            <a:avLst/>
          </a:prstGeom>
          <a:solidFill>
            <a:srgbClr val="000000">
              <a:alpha val="4000"/>
            </a:srgbClr>
          </a:solidFill>
          <a:ln/>
        </p:spPr>
      </p:sp>
      <p:sp>
        <p:nvSpPr>
          <p:cNvPr id="8" name="Text 6"/>
          <p:cNvSpPr/>
          <p:nvPr/>
        </p:nvSpPr>
        <p:spPr>
          <a:xfrm>
            <a:off x="1126093" y="3781663"/>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Estimated Maintenance Cost</a:t>
            </a:r>
            <a:endParaRPr lang="en-US" sz="1900" dirty="0"/>
          </a:p>
        </p:txBody>
      </p:sp>
      <p:sp>
        <p:nvSpPr>
          <p:cNvPr id="9" name="Text 7"/>
          <p:cNvSpPr/>
          <p:nvPr/>
        </p:nvSpPr>
        <p:spPr>
          <a:xfrm>
            <a:off x="7565827" y="3781663"/>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LKR 30,000</a:t>
            </a:r>
            <a:endParaRPr lang="en-US" sz="1900" dirty="0"/>
          </a:p>
        </p:txBody>
      </p:sp>
      <p:sp>
        <p:nvSpPr>
          <p:cNvPr id="10" name="Shape 8"/>
          <p:cNvSpPr/>
          <p:nvPr/>
        </p:nvSpPr>
        <p:spPr>
          <a:xfrm>
            <a:off x="879277" y="4332446"/>
            <a:ext cx="12871847" cy="706517"/>
          </a:xfrm>
          <a:prstGeom prst="rect">
            <a:avLst/>
          </a:prstGeom>
          <a:solidFill>
            <a:srgbClr val="FFFFFF">
              <a:alpha val="4000"/>
            </a:srgbClr>
          </a:solidFill>
          <a:ln/>
        </p:spPr>
      </p:sp>
      <p:sp>
        <p:nvSpPr>
          <p:cNvPr id="11" name="Text 9"/>
          <p:cNvSpPr/>
          <p:nvPr/>
        </p:nvSpPr>
        <p:spPr>
          <a:xfrm>
            <a:off x="1126093" y="4488180"/>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Estimated Revenue</a:t>
            </a:r>
            <a:endParaRPr lang="en-US" sz="1900" dirty="0"/>
          </a:p>
        </p:txBody>
      </p:sp>
      <p:sp>
        <p:nvSpPr>
          <p:cNvPr id="12" name="Text 10"/>
          <p:cNvSpPr/>
          <p:nvPr/>
        </p:nvSpPr>
        <p:spPr>
          <a:xfrm>
            <a:off x="7565827" y="4488180"/>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LKR 190,000</a:t>
            </a:r>
            <a:endParaRPr lang="en-US" sz="1900" dirty="0"/>
          </a:p>
        </p:txBody>
      </p:sp>
      <p:sp>
        <p:nvSpPr>
          <p:cNvPr id="13" name="Shape 11"/>
          <p:cNvSpPr/>
          <p:nvPr/>
        </p:nvSpPr>
        <p:spPr>
          <a:xfrm>
            <a:off x="879277" y="5038963"/>
            <a:ext cx="12871847" cy="706517"/>
          </a:xfrm>
          <a:prstGeom prst="rect">
            <a:avLst/>
          </a:prstGeom>
          <a:solidFill>
            <a:srgbClr val="000000">
              <a:alpha val="4000"/>
            </a:srgbClr>
          </a:solidFill>
          <a:ln/>
        </p:spPr>
      </p:sp>
      <p:sp>
        <p:nvSpPr>
          <p:cNvPr id="14" name="Text 12"/>
          <p:cNvSpPr/>
          <p:nvPr/>
        </p:nvSpPr>
        <p:spPr>
          <a:xfrm>
            <a:off x="1126093" y="5194697"/>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Return on Investment (ROI)</a:t>
            </a:r>
            <a:endParaRPr lang="en-US" sz="1900" dirty="0"/>
          </a:p>
        </p:txBody>
      </p:sp>
      <p:sp>
        <p:nvSpPr>
          <p:cNvPr id="15" name="Text 13"/>
          <p:cNvSpPr/>
          <p:nvPr/>
        </p:nvSpPr>
        <p:spPr>
          <a:xfrm>
            <a:off x="7565827" y="5194697"/>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33.33%</a:t>
            </a:r>
            <a:endParaRPr lang="en-US" sz="1900" dirty="0"/>
          </a:p>
        </p:txBody>
      </p:sp>
      <p:sp>
        <p:nvSpPr>
          <p:cNvPr id="16" name="Shape 14"/>
          <p:cNvSpPr/>
          <p:nvPr/>
        </p:nvSpPr>
        <p:spPr>
          <a:xfrm>
            <a:off x="879277" y="5745480"/>
            <a:ext cx="12871847" cy="706517"/>
          </a:xfrm>
          <a:prstGeom prst="rect">
            <a:avLst/>
          </a:prstGeom>
          <a:solidFill>
            <a:srgbClr val="FFFFFF">
              <a:alpha val="4000"/>
            </a:srgbClr>
          </a:solidFill>
          <a:ln/>
        </p:spPr>
      </p:sp>
      <p:sp>
        <p:nvSpPr>
          <p:cNvPr id="17" name="Text 15"/>
          <p:cNvSpPr/>
          <p:nvPr/>
        </p:nvSpPr>
        <p:spPr>
          <a:xfrm>
            <a:off x="1126093" y="5901214"/>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Payback Period</a:t>
            </a:r>
            <a:endParaRPr lang="en-US" sz="1900" dirty="0"/>
          </a:p>
        </p:txBody>
      </p:sp>
      <p:sp>
        <p:nvSpPr>
          <p:cNvPr id="18" name="Text 16"/>
          <p:cNvSpPr/>
          <p:nvPr/>
        </p:nvSpPr>
        <p:spPr>
          <a:xfrm>
            <a:off x="7565827" y="5901214"/>
            <a:ext cx="5938480" cy="395049"/>
          </a:xfrm>
          <a:prstGeom prst="rect">
            <a:avLst/>
          </a:prstGeom>
          <a:noFill/>
          <a:ln/>
        </p:spPr>
        <p:txBody>
          <a:bodyPr wrap="none" lIns="0" tIns="0" rIns="0" bIns="0" rtlCol="0" anchor="t"/>
          <a:lstStyle/>
          <a:p>
            <a:pPr marL="0" indent="0">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0.75 years</a:t>
            </a:r>
            <a:endParaRPr lang="en-US" sz="19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43677" y="664488"/>
            <a:ext cx="6634996" cy="753308"/>
          </a:xfrm>
          <a:prstGeom prst="rect">
            <a:avLst/>
          </a:prstGeom>
          <a:noFill/>
          <a:ln/>
        </p:spPr>
        <p:txBody>
          <a:bodyPr wrap="none" lIns="0" tIns="0" rIns="0" bIns="0" rtlCol="0" anchor="t"/>
          <a:lstStyle/>
          <a:p>
            <a:pPr marL="0" indent="0">
              <a:lnSpc>
                <a:spcPts val="5900"/>
              </a:lnSpc>
              <a:buNone/>
            </a:pPr>
            <a:r>
              <a:rPr lang="en-US" sz="4700" dirty="0">
                <a:solidFill>
                  <a:srgbClr val="E23535"/>
                </a:solidFill>
                <a:latin typeface="MuseoModerno Medium" pitchFamily="34" charset="0"/>
                <a:ea typeface="MuseoModerno Medium" pitchFamily="34" charset="-122"/>
                <a:cs typeface="MuseoModerno Medium" pitchFamily="34" charset="-120"/>
              </a:rPr>
              <a:t>Operational Feasibility</a:t>
            </a:r>
            <a:endParaRPr lang="en-US" sz="4700" dirty="0"/>
          </a:p>
        </p:txBody>
      </p:sp>
      <p:pic>
        <p:nvPicPr>
          <p:cNvPr id="3" name="Image 0" descr="preencoded.png"/>
          <p:cNvPicPr>
            <a:picLocks noChangeAspect="1"/>
          </p:cNvPicPr>
          <p:nvPr/>
        </p:nvPicPr>
        <p:blipFill>
          <a:blip r:embed="rId3"/>
          <a:stretch>
            <a:fillRect/>
          </a:stretch>
        </p:blipFill>
        <p:spPr>
          <a:xfrm>
            <a:off x="843677" y="1779389"/>
            <a:ext cx="1205389" cy="1928574"/>
          </a:xfrm>
          <a:prstGeom prst="rect">
            <a:avLst/>
          </a:prstGeom>
        </p:spPr>
      </p:pic>
      <p:sp>
        <p:nvSpPr>
          <p:cNvPr id="4" name="Text 1"/>
          <p:cNvSpPr/>
          <p:nvPr/>
        </p:nvSpPr>
        <p:spPr>
          <a:xfrm>
            <a:off x="2410658" y="2020372"/>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666666"/>
                </a:solidFill>
                <a:latin typeface="MuseoModerno Medium" pitchFamily="34" charset="0"/>
                <a:ea typeface="MuseoModerno Medium" pitchFamily="34" charset="-122"/>
                <a:cs typeface="MuseoModerno Medium" pitchFamily="34" charset="-120"/>
              </a:rPr>
              <a:t>Training for Staff</a:t>
            </a:r>
            <a:endParaRPr lang="en-US" sz="2350" dirty="0"/>
          </a:p>
        </p:txBody>
      </p:sp>
      <p:sp>
        <p:nvSpPr>
          <p:cNvPr id="5" name="Text 2"/>
          <p:cNvSpPr/>
          <p:nvPr/>
        </p:nvSpPr>
        <p:spPr>
          <a:xfrm>
            <a:off x="2410658" y="2541508"/>
            <a:ext cx="11376065" cy="385763"/>
          </a:xfrm>
          <a:prstGeom prst="rect">
            <a:avLst/>
          </a:prstGeom>
          <a:noFill/>
          <a:ln/>
        </p:spPr>
        <p:txBody>
          <a:bodyPr wrap="none" lIns="0" tIns="0" rIns="0" bIns="0" rtlCol="0" anchor="t"/>
          <a:lstStyle/>
          <a:p>
            <a:pPr marL="0" indent="0" algn="l">
              <a:lnSpc>
                <a:spcPts val="3000"/>
              </a:lnSpc>
              <a:buNone/>
            </a:pPr>
            <a:r>
              <a:rPr lang="en-US" sz="1850" dirty="0">
                <a:solidFill>
                  <a:srgbClr val="666666"/>
                </a:solidFill>
                <a:latin typeface="Source Sans Pro" pitchFamily="34" charset="0"/>
                <a:ea typeface="Source Sans Pro" pitchFamily="34" charset="-122"/>
                <a:cs typeface="Source Sans Pro" pitchFamily="34" charset="-120"/>
              </a:rPr>
              <a:t>Training for staff to manage the online store and handle customer inquiries.</a:t>
            </a:r>
            <a:endParaRPr lang="en-US" sz="1850" dirty="0"/>
          </a:p>
        </p:txBody>
      </p:sp>
      <p:pic>
        <p:nvPicPr>
          <p:cNvPr id="6" name="Image 1" descr="preencoded.png"/>
          <p:cNvPicPr>
            <a:picLocks noChangeAspect="1"/>
          </p:cNvPicPr>
          <p:nvPr/>
        </p:nvPicPr>
        <p:blipFill>
          <a:blip r:embed="rId4"/>
          <a:stretch>
            <a:fillRect/>
          </a:stretch>
        </p:blipFill>
        <p:spPr>
          <a:xfrm>
            <a:off x="843677" y="3707963"/>
            <a:ext cx="1205389" cy="1928574"/>
          </a:xfrm>
          <a:prstGeom prst="rect">
            <a:avLst/>
          </a:prstGeom>
        </p:spPr>
      </p:pic>
      <p:sp>
        <p:nvSpPr>
          <p:cNvPr id="7" name="Text 3"/>
          <p:cNvSpPr/>
          <p:nvPr/>
        </p:nvSpPr>
        <p:spPr>
          <a:xfrm>
            <a:off x="2410658" y="3948946"/>
            <a:ext cx="6139696" cy="376595"/>
          </a:xfrm>
          <a:prstGeom prst="rect">
            <a:avLst/>
          </a:prstGeom>
          <a:noFill/>
          <a:ln/>
        </p:spPr>
        <p:txBody>
          <a:bodyPr wrap="none" lIns="0" tIns="0" rIns="0" bIns="0" rtlCol="0" anchor="t"/>
          <a:lstStyle/>
          <a:p>
            <a:pPr marL="0" indent="0" algn="l">
              <a:lnSpc>
                <a:spcPts val="2950"/>
              </a:lnSpc>
              <a:buNone/>
            </a:pPr>
            <a:r>
              <a:rPr lang="en-US" sz="2350" dirty="0">
                <a:solidFill>
                  <a:srgbClr val="666666"/>
                </a:solidFill>
                <a:latin typeface="MuseoModerno Medium" pitchFamily="34" charset="0"/>
                <a:ea typeface="MuseoModerno Medium" pitchFamily="34" charset="-122"/>
                <a:cs typeface="MuseoModerno Medium" pitchFamily="34" charset="-120"/>
              </a:rPr>
              <a:t>User Manual and Support Documentation</a:t>
            </a:r>
            <a:endParaRPr lang="en-US" sz="2350" dirty="0"/>
          </a:p>
        </p:txBody>
      </p:sp>
      <p:sp>
        <p:nvSpPr>
          <p:cNvPr id="8" name="Text 4"/>
          <p:cNvSpPr/>
          <p:nvPr/>
        </p:nvSpPr>
        <p:spPr>
          <a:xfrm>
            <a:off x="2410658" y="4470082"/>
            <a:ext cx="11376065" cy="385763"/>
          </a:xfrm>
          <a:prstGeom prst="rect">
            <a:avLst/>
          </a:prstGeom>
          <a:noFill/>
          <a:ln/>
        </p:spPr>
        <p:txBody>
          <a:bodyPr wrap="none" lIns="0" tIns="0" rIns="0" bIns="0" rtlCol="0" anchor="t"/>
          <a:lstStyle/>
          <a:p>
            <a:pPr marL="0" indent="0" algn="l">
              <a:lnSpc>
                <a:spcPts val="3000"/>
              </a:lnSpc>
              <a:buNone/>
            </a:pPr>
            <a:r>
              <a:rPr lang="en-US" sz="1850" dirty="0">
                <a:solidFill>
                  <a:srgbClr val="666666"/>
                </a:solidFill>
                <a:latin typeface="Source Sans Pro" pitchFamily="34" charset="0"/>
                <a:ea typeface="Source Sans Pro" pitchFamily="34" charset="-122"/>
                <a:cs typeface="Source Sans Pro" pitchFamily="34" charset="-120"/>
              </a:rPr>
              <a:t>A user manual and support documentation to assist with daily operations.</a:t>
            </a:r>
            <a:endParaRPr lang="en-US" sz="1850" dirty="0"/>
          </a:p>
        </p:txBody>
      </p:sp>
      <p:pic>
        <p:nvPicPr>
          <p:cNvPr id="9" name="Image 2" descr="preencoded.png"/>
          <p:cNvPicPr>
            <a:picLocks noChangeAspect="1"/>
          </p:cNvPicPr>
          <p:nvPr/>
        </p:nvPicPr>
        <p:blipFill>
          <a:blip r:embed="rId5"/>
          <a:stretch>
            <a:fillRect/>
          </a:stretch>
        </p:blipFill>
        <p:spPr>
          <a:xfrm>
            <a:off x="843677" y="5636538"/>
            <a:ext cx="1205389" cy="1928574"/>
          </a:xfrm>
          <a:prstGeom prst="rect">
            <a:avLst/>
          </a:prstGeom>
        </p:spPr>
      </p:pic>
      <p:sp>
        <p:nvSpPr>
          <p:cNvPr id="10" name="Text 5"/>
          <p:cNvSpPr/>
          <p:nvPr/>
        </p:nvSpPr>
        <p:spPr>
          <a:xfrm>
            <a:off x="2410658" y="5877520"/>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666666"/>
                </a:solidFill>
                <a:latin typeface="MuseoModerno Medium" pitchFamily="34" charset="0"/>
                <a:ea typeface="MuseoModerno Medium" pitchFamily="34" charset="-122"/>
                <a:cs typeface="MuseoModerno Medium" pitchFamily="34" charset="-120"/>
              </a:rPr>
              <a:t>Contingency Plans</a:t>
            </a:r>
            <a:endParaRPr lang="en-US" sz="2350" dirty="0"/>
          </a:p>
        </p:txBody>
      </p:sp>
      <p:sp>
        <p:nvSpPr>
          <p:cNvPr id="11" name="Text 6"/>
          <p:cNvSpPr/>
          <p:nvPr/>
        </p:nvSpPr>
        <p:spPr>
          <a:xfrm>
            <a:off x="2410658" y="6398657"/>
            <a:ext cx="11376065" cy="385763"/>
          </a:xfrm>
          <a:prstGeom prst="rect">
            <a:avLst/>
          </a:prstGeom>
          <a:noFill/>
          <a:ln/>
        </p:spPr>
        <p:txBody>
          <a:bodyPr wrap="none" lIns="0" tIns="0" rIns="0" bIns="0" rtlCol="0" anchor="t"/>
          <a:lstStyle/>
          <a:p>
            <a:pPr marL="0" indent="0" algn="l">
              <a:lnSpc>
                <a:spcPts val="3000"/>
              </a:lnSpc>
              <a:buNone/>
            </a:pPr>
            <a:r>
              <a:rPr lang="en-US" sz="1850" dirty="0">
                <a:solidFill>
                  <a:srgbClr val="666666"/>
                </a:solidFill>
                <a:latin typeface="Source Sans Pro" pitchFamily="34" charset="0"/>
                <a:ea typeface="Source Sans Pro" pitchFamily="34" charset="-122"/>
                <a:cs typeface="Source Sans Pro" pitchFamily="34" charset="-120"/>
              </a:rPr>
              <a:t>Contingency plans to address any potential technical issues or disruptions.</a:t>
            </a:r>
            <a:endParaRPr lang="en-US" sz="18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985599"/>
            <a:ext cx="6172200" cy="771525"/>
          </a:xfrm>
          <a:prstGeom prst="rect">
            <a:avLst/>
          </a:prstGeom>
          <a:noFill/>
          <a:ln/>
        </p:spPr>
        <p:txBody>
          <a:bodyPr wrap="none" lIns="0" tIns="0" rIns="0" bIns="0" rtlCol="0" anchor="t"/>
          <a:lstStyle/>
          <a:p>
            <a:pPr marL="0" indent="0">
              <a:lnSpc>
                <a:spcPts val="6050"/>
              </a:lnSpc>
              <a:buNone/>
            </a:pPr>
            <a:r>
              <a:rPr lang="en-US" sz="4850" dirty="0">
                <a:solidFill>
                  <a:srgbClr val="E23535"/>
                </a:solidFill>
                <a:latin typeface="MuseoModerno Medium" pitchFamily="34" charset="0"/>
                <a:ea typeface="MuseoModerno Medium" pitchFamily="34" charset="-122"/>
                <a:cs typeface="MuseoModerno Medium" pitchFamily="34" charset="-120"/>
              </a:rPr>
              <a:t>Risk Analysis</a:t>
            </a:r>
            <a:endParaRPr lang="en-US" sz="4850" dirty="0"/>
          </a:p>
        </p:txBody>
      </p:sp>
      <p:pic>
        <p:nvPicPr>
          <p:cNvPr id="3" name="Image 0" descr="preencoded.png"/>
          <p:cNvPicPr>
            <a:picLocks noChangeAspect="1"/>
          </p:cNvPicPr>
          <p:nvPr/>
        </p:nvPicPr>
        <p:blipFill>
          <a:blip r:embed="rId3"/>
          <a:stretch>
            <a:fillRect/>
          </a:stretch>
        </p:blipFill>
        <p:spPr>
          <a:xfrm>
            <a:off x="864037" y="2127409"/>
            <a:ext cx="617220" cy="617220"/>
          </a:xfrm>
          <a:prstGeom prst="rect">
            <a:avLst/>
          </a:prstGeom>
        </p:spPr>
      </p:pic>
      <p:sp>
        <p:nvSpPr>
          <p:cNvPr id="4" name="Text 1"/>
          <p:cNvSpPr/>
          <p:nvPr/>
        </p:nvSpPr>
        <p:spPr>
          <a:xfrm>
            <a:off x="864037" y="2991445"/>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666666"/>
                </a:solidFill>
                <a:latin typeface="MuseoModerno Medium" pitchFamily="34" charset="0"/>
                <a:ea typeface="MuseoModerno Medium" pitchFamily="34" charset="-122"/>
                <a:cs typeface="MuseoModerno Medium" pitchFamily="34" charset="-120"/>
              </a:rPr>
              <a:t>Technical Obstacles</a:t>
            </a:r>
            <a:endParaRPr lang="en-US" sz="2400" dirty="0"/>
          </a:p>
        </p:txBody>
      </p:sp>
      <p:sp>
        <p:nvSpPr>
          <p:cNvPr id="5" name="Text 2"/>
          <p:cNvSpPr/>
          <p:nvPr/>
        </p:nvSpPr>
        <p:spPr>
          <a:xfrm>
            <a:off x="864037" y="3525322"/>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Unforeseen technical issues during development could delay the project.</a:t>
            </a:r>
            <a:endParaRPr lang="en-US" sz="1900" dirty="0"/>
          </a:p>
        </p:txBody>
      </p:sp>
      <p:pic>
        <p:nvPicPr>
          <p:cNvPr id="6" name="Image 1" descr="preencoded.png"/>
          <p:cNvPicPr>
            <a:picLocks noChangeAspect="1"/>
          </p:cNvPicPr>
          <p:nvPr/>
        </p:nvPicPr>
        <p:blipFill>
          <a:blip r:embed="rId4"/>
          <a:stretch>
            <a:fillRect/>
          </a:stretch>
        </p:blipFill>
        <p:spPr>
          <a:xfrm>
            <a:off x="7500342" y="2127409"/>
            <a:ext cx="617220" cy="617220"/>
          </a:xfrm>
          <a:prstGeom prst="rect">
            <a:avLst/>
          </a:prstGeom>
        </p:spPr>
      </p:pic>
      <p:sp>
        <p:nvSpPr>
          <p:cNvPr id="7" name="Text 3"/>
          <p:cNvSpPr/>
          <p:nvPr/>
        </p:nvSpPr>
        <p:spPr>
          <a:xfrm>
            <a:off x="7500342" y="2991445"/>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666666"/>
                </a:solidFill>
                <a:latin typeface="MuseoModerno Medium" pitchFamily="34" charset="0"/>
                <a:ea typeface="MuseoModerno Medium" pitchFamily="34" charset="-122"/>
                <a:cs typeface="MuseoModerno Medium" pitchFamily="34" charset="-120"/>
              </a:rPr>
              <a:t>Timeline Constraints</a:t>
            </a:r>
            <a:endParaRPr lang="en-US" sz="2400" dirty="0"/>
          </a:p>
        </p:txBody>
      </p:sp>
      <p:sp>
        <p:nvSpPr>
          <p:cNvPr id="8" name="Text 4"/>
          <p:cNvSpPr/>
          <p:nvPr/>
        </p:nvSpPr>
        <p:spPr>
          <a:xfrm>
            <a:off x="7500342" y="3525322"/>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Delays in project milestones could push back the launch of the online store.</a:t>
            </a:r>
            <a:endParaRPr lang="en-US" sz="1900" dirty="0"/>
          </a:p>
        </p:txBody>
      </p:sp>
      <p:pic>
        <p:nvPicPr>
          <p:cNvPr id="9" name="Image 2" descr="preencoded.png"/>
          <p:cNvPicPr>
            <a:picLocks noChangeAspect="1"/>
          </p:cNvPicPr>
          <p:nvPr/>
        </p:nvPicPr>
        <p:blipFill>
          <a:blip r:embed="rId5"/>
          <a:stretch>
            <a:fillRect/>
          </a:stretch>
        </p:blipFill>
        <p:spPr>
          <a:xfrm>
            <a:off x="864037" y="5055989"/>
            <a:ext cx="617220" cy="617220"/>
          </a:xfrm>
          <a:prstGeom prst="rect">
            <a:avLst/>
          </a:prstGeom>
        </p:spPr>
      </p:pic>
      <p:sp>
        <p:nvSpPr>
          <p:cNvPr id="10" name="Text 5"/>
          <p:cNvSpPr/>
          <p:nvPr/>
        </p:nvSpPr>
        <p:spPr>
          <a:xfrm>
            <a:off x="864037" y="5920026"/>
            <a:ext cx="3444121" cy="385763"/>
          </a:xfrm>
          <a:prstGeom prst="rect">
            <a:avLst/>
          </a:prstGeom>
          <a:noFill/>
          <a:ln/>
        </p:spPr>
        <p:txBody>
          <a:bodyPr wrap="none" lIns="0" tIns="0" rIns="0" bIns="0" rtlCol="0" anchor="t"/>
          <a:lstStyle/>
          <a:p>
            <a:pPr marL="0" indent="0" algn="l">
              <a:lnSpc>
                <a:spcPts val="3000"/>
              </a:lnSpc>
              <a:buNone/>
            </a:pPr>
            <a:r>
              <a:rPr lang="en-US" sz="2400" dirty="0">
                <a:solidFill>
                  <a:srgbClr val="666666"/>
                </a:solidFill>
                <a:latin typeface="MuseoModerno Medium" pitchFamily="34" charset="0"/>
                <a:ea typeface="MuseoModerno Medium" pitchFamily="34" charset="-122"/>
                <a:cs typeface="MuseoModerno Medium" pitchFamily="34" charset="-120"/>
              </a:rPr>
              <a:t>Data Security Breaches</a:t>
            </a:r>
            <a:endParaRPr lang="en-US" sz="2400" dirty="0"/>
          </a:p>
        </p:txBody>
      </p:sp>
      <p:sp>
        <p:nvSpPr>
          <p:cNvPr id="11" name="Text 6"/>
          <p:cNvSpPr/>
          <p:nvPr/>
        </p:nvSpPr>
        <p:spPr>
          <a:xfrm>
            <a:off x="864037" y="6453902"/>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Customer data and payment information could be vulnerable to security breaches.</a:t>
            </a:r>
            <a:endParaRPr lang="en-US" sz="1900" dirty="0"/>
          </a:p>
        </p:txBody>
      </p:sp>
      <p:pic>
        <p:nvPicPr>
          <p:cNvPr id="12" name="Image 3" descr="preencoded.png"/>
          <p:cNvPicPr>
            <a:picLocks noChangeAspect="1"/>
          </p:cNvPicPr>
          <p:nvPr/>
        </p:nvPicPr>
        <p:blipFill>
          <a:blip r:embed="rId6"/>
          <a:stretch>
            <a:fillRect/>
          </a:stretch>
        </p:blipFill>
        <p:spPr>
          <a:xfrm>
            <a:off x="7500342" y="5055989"/>
            <a:ext cx="617220" cy="617220"/>
          </a:xfrm>
          <a:prstGeom prst="rect">
            <a:avLst/>
          </a:prstGeom>
        </p:spPr>
      </p:pic>
      <p:sp>
        <p:nvSpPr>
          <p:cNvPr id="13" name="Text 7"/>
          <p:cNvSpPr/>
          <p:nvPr/>
        </p:nvSpPr>
        <p:spPr>
          <a:xfrm>
            <a:off x="7500342" y="5920026"/>
            <a:ext cx="3239810" cy="385763"/>
          </a:xfrm>
          <a:prstGeom prst="rect">
            <a:avLst/>
          </a:prstGeom>
          <a:noFill/>
          <a:ln/>
        </p:spPr>
        <p:txBody>
          <a:bodyPr wrap="none" lIns="0" tIns="0" rIns="0" bIns="0" rtlCol="0" anchor="t"/>
          <a:lstStyle/>
          <a:p>
            <a:pPr marL="0" indent="0" algn="l">
              <a:lnSpc>
                <a:spcPts val="3000"/>
              </a:lnSpc>
              <a:buNone/>
            </a:pPr>
            <a:r>
              <a:rPr lang="en-US" sz="2400" dirty="0">
                <a:solidFill>
                  <a:srgbClr val="666666"/>
                </a:solidFill>
                <a:latin typeface="MuseoModerno Medium" pitchFamily="34" charset="0"/>
                <a:ea typeface="MuseoModerno Medium" pitchFamily="34" charset="-122"/>
                <a:cs typeface="MuseoModerno Medium" pitchFamily="34" charset="-120"/>
              </a:rPr>
              <a:t>Scalability Challenges</a:t>
            </a:r>
            <a:endParaRPr lang="en-US" sz="2400" dirty="0"/>
          </a:p>
        </p:txBody>
      </p:sp>
      <p:sp>
        <p:nvSpPr>
          <p:cNvPr id="14" name="Text 8"/>
          <p:cNvSpPr/>
          <p:nvPr/>
        </p:nvSpPr>
        <p:spPr>
          <a:xfrm>
            <a:off x="7500342" y="6453902"/>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666666"/>
                </a:solidFill>
                <a:latin typeface="Source Sans Pro" pitchFamily="34" charset="0"/>
                <a:ea typeface="Source Sans Pro" pitchFamily="34" charset="-122"/>
                <a:cs typeface="Source Sans Pro" pitchFamily="34" charset="-120"/>
              </a:rPr>
              <a:t>The website may struggle to handle increased traffic as the business grows.</a:t>
            </a:r>
            <a:endParaRPr lang="en-US" sz="19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637</Words>
  <Application>Microsoft Office PowerPoint</Application>
  <PresentationFormat>Custom</PresentationFormat>
  <Paragraphs>102</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MuseoModerno Medium</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SAMUNDA DE SILVA</cp:lastModifiedBy>
  <cp:revision>5</cp:revision>
  <dcterms:created xsi:type="dcterms:W3CDTF">2024-10-09T05:45:49Z</dcterms:created>
  <dcterms:modified xsi:type="dcterms:W3CDTF">2024-10-09T09:37:47Z</dcterms:modified>
</cp:coreProperties>
</file>